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1" r:id="rId6"/>
    <p:sldId id="262" r:id="rId7"/>
    <p:sldId id="281" r:id="rId8"/>
    <p:sldId id="266" r:id="rId9"/>
    <p:sldId id="286" r:id="rId10"/>
    <p:sldId id="287" r:id="rId11"/>
    <p:sldId id="288" r:id="rId12"/>
    <p:sldId id="289" r:id="rId13"/>
    <p:sldId id="290" r:id="rId14"/>
    <p:sldId id="282" r:id="rId15"/>
    <p:sldId id="302" r:id="rId16"/>
    <p:sldId id="303" r:id="rId17"/>
    <p:sldId id="304" r:id="rId18"/>
    <p:sldId id="305" r:id="rId19"/>
    <p:sldId id="306" r:id="rId20"/>
    <p:sldId id="307" r:id="rId21"/>
    <p:sldId id="300" r:id="rId22"/>
    <p:sldId id="298" r:id="rId23"/>
    <p:sldId id="299" r:id="rId24"/>
    <p:sldId id="301" r:id="rId25"/>
    <p:sldId id="291" r:id="rId26"/>
    <p:sldId id="293" r:id="rId27"/>
    <p:sldId id="297" r:id="rId28"/>
    <p:sldId id="283" r:id="rId29"/>
    <p:sldId id="295" r:id="rId30"/>
    <p:sldId id="296" r:id="rId31"/>
    <p:sldId id="284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262"/>
    <a:srgbClr val="F6F6F6"/>
    <a:srgbClr val="E4E4E4"/>
    <a:srgbClr val="D1D1D1"/>
    <a:srgbClr val="9B9B9B"/>
    <a:srgbClr val="7E7E7E"/>
    <a:srgbClr val="585858"/>
    <a:srgbClr val="EAEAEA"/>
    <a:srgbClr val="E8E8E8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67" autoAdjust="0"/>
    <p:restoredTop sz="71033" autoAdjust="0"/>
  </p:normalViewPr>
  <p:slideViewPr>
    <p:cSldViewPr snapToGrid="0">
      <p:cViewPr varScale="1">
        <p:scale>
          <a:sx n="61" d="100"/>
          <a:sy n="61" d="100"/>
        </p:scale>
        <p:origin x="1704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6AE11-D084-4F25-945E-F843C66F8F07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E0475-C778-4B88-ABEB-2E2A83AAD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0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882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958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242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267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943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130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从上图的架构中可以看出，</a:t>
            </a:r>
            <a:r>
              <a:rPr lang="en-US" altLang="zh-CN" b="0" i="0" dirty="0" err="1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DeblurGAN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包含两个</a:t>
            </a:r>
            <a:r>
              <a:rPr lang="en-US" altLang="zh-CN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1/2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间隔的卷积单元、</a:t>
            </a:r>
            <a:r>
              <a:rPr lang="en-US" altLang="zh-CN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个剩余残差单元和两个反卷积单元。每个</a:t>
            </a:r>
            <a:r>
              <a:rPr lang="en-US" altLang="zh-CN" b="0" i="0" dirty="0" err="1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ResBlock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由一个卷积层、实例归一化层和</a:t>
            </a:r>
            <a:r>
              <a:rPr lang="en-US" altLang="zh-CN" b="0" i="0" dirty="0" err="1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激活组成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280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去除运动模糊的整个流程</a:t>
            </a:r>
            <a:r>
              <a:rPr lang="en-US" altLang="zh-CN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网络结构</a:t>
            </a:r>
            <a:r>
              <a:rPr lang="en-US" altLang="zh-CN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，如下图所示：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079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204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1" i="0" dirty="0">
                <a:solidFill>
                  <a:srgbClr val="1A1A1A"/>
                </a:solidFill>
                <a:effectLst/>
                <a:latin typeface="-apple-system"/>
              </a:rPr>
              <a:t>Adversarial loss</a:t>
            </a:r>
            <a:endParaRPr lang="en-US" altLang="zh-CN" b="0" i="0" dirty="0">
              <a:solidFill>
                <a:srgbClr val="1A1A1A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训练原始的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GAN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vanilla GAN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）很容易遇到梯度消失、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mode collapse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等问题，训练起来十分棘手。后来提出的“</a:t>
            </a:r>
            <a:r>
              <a:rPr lang="en-US" altLang="zh-CN" b="0" i="0" dirty="0" err="1">
                <a:solidFill>
                  <a:srgbClr val="1A1A1A"/>
                </a:solidFill>
                <a:effectLst/>
                <a:latin typeface="-apple-system"/>
              </a:rPr>
              <a:t>Wassertein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 GAN”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WGAN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）使用“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Wassertein-1”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距离，使训练不那么困难。之后</a:t>
            </a:r>
            <a:r>
              <a:rPr lang="en-US" altLang="zh-CN" b="0" i="0" dirty="0" err="1">
                <a:solidFill>
                  <a:srgbClr val="1A1A1A"/>
                </a:solidFill>
                <a:effectLst/>
                <a:latin typeface="-apple-system"/>
              </a:rPr>
              <a:t>Gulrajani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等提出的添加“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gradient penalty”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项，又进一步提高了训练的稳定性。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WGAN-GP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实现了在多种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GAN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结构上稳定训练，且几乎不需要调整超参数。本文使用的就是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WGAN-GP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adversarial loss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的计算式为：</a:t>
            </a:r>
          </a:p>
          <a:p>
            <a:pPr algn="l"/>
            <a:br>
              <a:rPr lang="zh-CN" altLang="en-US" dirty="0"/>
            </a:br>
            <a:r>
              <a:rPr lang="en-US" altLang="zh-CN" b="1" i="0" dirty="0">
                <a:solidFill>
                  <a:srgbClr val="1A1A1A"/>
                </a:solidFill>
                <a:effectLst/>
                <a:latin typeface="-apple-system"/>
              </a:rPr>
              <a:t>Content loss</a:t>
            </a:r>
            <a:endParaRPr lang="en-US" altLang="zh-CN" b="0" i="0" dirty="0">
              <a:solidFill>
                <a:srgbClr val="1A1A1A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内容损失，也就是评估生成的清晰图像和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ground truth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之间的差距。两个常用的选择是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L1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（也称为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MAE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mean absolute error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）损失，和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L2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（也称为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MSE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）损失。最近提出了“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perceptual loss”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，它本质上就是一个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L2 loss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，但它计算的是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CNN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生成的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feature map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ground truth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feature map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之间的距离。定义如下：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192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作者采用了</a:t>
            </a:r>
            <a:r>
              <a:rPr lang="en-US" altLang="zh-CN" b="0" i="0" dirty="0" err="1">
                <a:solidFill>
                  <a:srgbClr val="1A1A1A"/>
                </a:solidFill>
                <a:effectLst/>
                <a:latin typeface="-apple-system"/>
              </a:rPr>
              <a:t>Boracchi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和</a:t>
            </a:r>
            <a:r>
              <a:rPr lang="en-US" altLang="zh-CN" b="0" i="0" dirty="0" err="1">
                <a:solidFill>
                  <a:srgbClr val="1A1A1A"/>
                </a:solidFill>
                <a:effectLst/>
                <a:latin typeface="-apple-system"/>
              </a:rPr>
              <a:t>Foi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[1]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提出的运动轨迹随机生成方法（用马尔科夫随机过程生成）；然后对轨迹进行“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sub-pixel interpolation”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生成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blur kernel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。当然，这种方法也只能在二维平面空间中生成轨迹，并不能模拟真实空间中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6D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相机的运动。</a:t>
            </a:r>
            <a:b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</a:br>
            <a:endParaRPr lang="zh-CN" altLang="en-US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轨迹生成由马尔可夫过程完成、由算法总结。根据前一个点速度和位置、高斯摄动方程和脉冲摄动，随机生成下一个点的位置。</a:t>
            </a:r>
            <a:endParaRPr lang="zh-CN" altLang="en-US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460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686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870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098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0925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429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943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382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870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0600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9802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634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526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991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275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114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9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962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768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275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359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5" Type="http://schemas.openxmlformats.org/officeDocument/2006/relationships/image" Target="../media/image40.jp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hyperlink" Target="&#28436;&#31034;&#35270;&#39057;.mp4" TargetMode="External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359D750-12D5-42E3-ACAF-F60E8A0A32B5}"/>
              </a:ext>
            </a:extLst>
          </p:cNvPr>
          <p:cNvSpPr/>
          <p:nvPr/>
        </p:nvSpPr>
        <p:spPr>
          <a:xfrm>
            <a:off x="-936607" y="-133469"/>
            <a:ext cx="13332247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A9B6FD4-500A-4374-B12A-B8958F487A33}"/>
              </a:ext>
            </a:extLst>
          </p:cNvPr>
          <p:cNvSpPr/>
          <p:nvPr/>
        </p:nvSpPr>
        <p:spPr>
          <a:xfrm>
            <a:off x="10706100" y="372726"/>
            <a:ext cx="495300" cy="495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68300" sx="107000" sy="107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83D6673-22ED-48B5-8DAB-BC712CB49852}"/>
              </a:ext>
            </a:extLst>
          </p:cNvPr>
          <p:cNvSpPr/>
          <p:nvPr/>
        </p:nvSpPr>
        <p:spPr>
          <a:xfrm>
            <a:off x="940607" y="1873263"/>
            <a:ext cx="2737290" cy="27372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239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37D620A-734B-4798-ACE4-4ECD5634B79D}"/>
              </a:ext>
            </a:extLst>
          </p:cNvPr>
          <p:cNvSpPr/>
          <p:nvPr/>
        </p:nvSpPr>
        <p:spPr>
          <a:xfrm>
            <a:off x="540557" y="3028950"/>
            <a:ext cx="800100" cy="800100"/>
          </a:xfrm>
          <a:prstGeom prst="ellipse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DA93E8-229A-4E74-8C5B-F3F6CD4655FB}"/>
              </a:ext>
            </a:extLst>
          </p:cNvPr>
          <p:cNvSpPr txBox="1"/>
          <p:nvPr/>
        </p:nvSpPr>
        <p:spPr>
          <a:xfrm>
            <a:off x="3956295" y="2382619"/>
            <a:ext cx="5980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400" dirty="0">
                <a:solidFill>
                  <a:srgbClr val="40404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自制显微镜与系统优化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5D970BA2-DE7B-4979-B2B8-FCE6185FD869}"/>
              </a:ext>
            </a:extLst>
          </p:cNvPr>
          <p:cNvSpPr/>
          <p:nvPr/>
        </p:nvSpPr>
        <p:spPr>
          <a:xfrm rot="5400000">
            <a:off x="10493048" y="2982884"/>
            <a:ext cx="538328" cy="353904"/>
          </a:xfrm>
          <a:prstGeom prst="triangl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E5FADFD-D334-4AA7-BAF5-E59162C02373}"/>
              </a:ext>
            </a:extLst>
          </p:cNvPr>
          <p:cNvSpPr/>
          <p:nvPr/>
        </p:nvSpPr>
        <p:spPr>
          <a:xfrm>
            <a:off x="10318553" y="5012840"/>
            <a:ext cx="1151725" cy="11517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68300" sx="107000" sy="10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C6C9F37-0BF0-416D-B776-8C3F5AF02D07}"/>
              </a:ext>
            </a:extLst>
          </p:cNvPr>
          <p:cNvSpPr/>
          <p:nvPr/>
        </p:nvSpPr>
        <p:spPr>
          <a:xfrm>
            <a:off x="3274178" y="5542002"/>
            <a:ext cx="379981" cy="379981"/>
          </a:xfrm>
          <a:prstGeom prst="ellipse">
            <a:avLst/>
          </a:prstGeom>
          <a:solidFill>
            <a:srgbClr val="7E7E7E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678022" y="4072688"/>
            <a:ext cx="5272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-----Group 1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毕邹彬 陈希尧 肖瑞轩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002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E180D4A7-C9FB-4DFB-919C-405C955672EB}">
      <p14:showEvtLst xmlns:p14="http://schemas.microsoft.com/office/powerpoint/2010/main">
        <p14:playEvt time="1347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0A229DA-E525-4368-B967-DFB80352C760}"/>
              </a:ext>
            </a:extLst>
          </p:cNvPr>
          <p:cNvSpPr/>
          <p:nvPr/>
        </p:nvSpPr>
        <p:spPr>
          <a:xfrm rot="16200000">
            <a:off x="-4651482" y="2491744"/>
            <a:ext cx="10346078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EFF13E-DC61-4D33-B330-87153D6AC239}"/>
              </a:ext>
            </a:extLst>
          </p:cNvPr>
          <p:cNvSpPr/>
          <p:nvPr/>
        </p:nvSpPr>
        <p:spPr>
          <a:xfrm>
            <a:off x="9280421" y="-2041751"/>
            <a:ext cx="4317591" cy="43175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BE972F-D7AC-40CA-B1E9-7AD6E894BABD}"/>
              </a:ext>
            </a:extLst>
          </p:cNvPr>
          <p:cNvSpPr/>
          <p:nvPr/>
        </p:nvSpPr>
        <p:spPr>
          <a:xfrm>
            <a:off x="6280353" y="828367"/>
            <a:ext cx="1186303" cy="11863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93A683-CC65-4CF3-A9EB-898694D65B03}"/>
              </a:ext>
            </a:extLst>
          </p:cNvPr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1ECE128-ED8A-4796-BC7B-347C2B2B2DA8}"/>
              </a:ext>
            </a:extLst>
          </p:cNvPr>
          <p:cNvGrpSpPr/>
          <p:nvPr/>
        </p:nvGrpSpPr>
        <p:grpSpPr>
          <a:xfrm>
            <a:off x="1906369" y="690488"/>
            <a:ext cx="4611482" cy="1462059"/>
            <a:chOff x="5115213" y="296912"/>
            <a:chExt cx="3467101" cy="146205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AC6885-9BB6-4F19-8296-F6DE5D4446C1}"/>
                </a:ext>
              </a:extLst>
            </p:cNvPr>
            <p:cNvSpPr txBox="1"/>
            <p:nvPr/>
          </p:nvSpPr>
          <p:spPr>
            <a:xfrm>
              <a:off x="5115213" y="296912"/>
              <a:ext cx="346710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洋葱表皮细胞标本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5F49962-F448-4483-9873-837034E32A9D}"/>
                </a:ext>
              </a:extLst>
            </p:cNvPr>
            <p:cNvSpPr txBox="1"/>
            <p:nvPr/>
          </p:nvSpPr>
          <p:spPr>
            <a:xfrm>
              <a:off x="6003634" y="1389639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03" y="1618727"/>
            <a:ext cx="3207273" cy="32072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159" y="1493403"/>
            <a:ext cx="3192897" cy="31928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118" y="1672067"/>
            <a:ext cx="2949728" cy="29497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81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0A229DA-E525-4368-B967-DFB80352C760}"/>
              </a:ext>
            </a:extLst>
          </p:cNvPr>
          <p:cNvSpPr/>
          <p:nvPr/>
        </p:nvSpPr>
        <p:spPr>
          <a:xfrm rot="16200000">
            <a:off x="-4651482" y="2491744"/>
            <a:ext cx="10346078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EFF13E-DC61-4D33-B330-87153D6AC239}"/>
              </a:ext>
            </a:extLst>
          </p:cNvPr>
          <p:cNvSpPr/>
          <p:nvPr/>
        </p:nvSpPr>
        <p:spPr>
          <a:xfrm>
            <a:off x="9280421" y="-2041751"/>
            <a:ext cx="4317591" cy="43175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BE972F-D7AC-40CA-B1E9-7AD6E894BABD}"/>
              </a:ext>
            </a:extLst>
          </p:cNvPr>
          <p:cNvSpPr/>
          <p:nvPr/>
        </p:nvSpPr>
        <p:spPr>
          <a:xfrm>
            <a:off x="6280353" y="828367"/>
            <a:ext cx="1186303" cy="11863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93A683-CC65-4CF3-A9EB-898694D65B03}"/>
              </a:ext>
            </a:extLst>
          </p:cNvPr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1ECE128-ED8A-4796-BC7B-347C2B2B2DA8}"/>
              </a:ext>
            </a:extLst>
          </p:cNvPr>
          <p:cNvGrpSpPr/>
          <p:nvPr/>
        </p:nvGrpSpPr>
        <p:grpSpPr>
          <a:xfrm>
            <a:off x="1906369" y="690488"/>
            <a:ext cx="4611482" cy="1462059"/>
            <a:chOff x="5115213" y="296912"/>
            <a:chExt cx="3467101" cy="146205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AC6885-9BB6-4F19-8296-F6DE5D4446C1}"/>
                </a:ext>
              </a:extLst>
            </p:cNvPr>
            <p:cNvSpPr txBox="1"/>
            <p:nvPr/>
          </p:nvSpPr>
          <p:spPr>
            <a:xfrm>
              <a:off x="5115213" y="296912"/>
              <a:ext cx="3467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浆果毛标本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5F49962-F448-4483-9873-837034E32A9D}"/>
                </a:ext>
              </a:extLst>
            </p:cNvPr>
            <p:cNvSpPr txBox="1"/>
            <p:nvPr/>
          </p:nvSpPr>
          <p:spPr>
            <a:xfrm>
              <a:off x="6003634" y="1389639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42" y="1557490"/>
            <a:ext cx="4559300" cy="4559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88" y="1557489"/>
            <a:ext cx="4564667" cy="4564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675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0A229DA-E525-4368-B967-DFB80352C760}"/>
              </a:ext>
            </a:extLst>
          </p:cNvPr>
          <p:cNvSpPr/>
          <p:nvPr/>
        </p:nvSpPr>
        <p:spPr>
          <a:xfrm rot="16200000">
            <a:off x="-4651482" y="2491744"/>
            <a:ext cx="10346078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EFF13E-DC61-4D33-B330-87153D6AC239}"/>
              </a:ext>
            </a:extLst>
          </p:cNvPr>
          <p:cNvSpPr/>
          <p:nvPr/>
        </p:nvSpPr>
        <p:spPr>
          <a:xfrm>
            <a:off x="9280421" y="-2041751"/>
            <a:ext cx="4317591" cy="43175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BE972F-D7AC-40CA-B1E9-7AD6E894BABD}"/>
              </a:ext>
            </a:extLst>
          </p:cNvPr>
          <p:cNvSpPr/>
          <p:nvPr/>
        </p:nvSpPr>
        <p:spPr>
          <a:xfrm>
            <a:off x="6280353" y="828367"/>
            <a:ext cx="1186303" cy="11863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93A683-CC65-4CF3-A9EB-898694D65B03}"/>
              </a:ext>
            </a:extLst>
          </p:cNvPr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1ECE128-ED8A-4796-BC7B-347C2B2B2DA8}"/>
              </a:ext>
            </a:extLst>
          </p:cNvPr>
          <p:cNvGrpSpPr/>
          <p:nvPr/>
        </p:nvGrpSpPr>
        <p:grpSpPr>
          <a:xfrm>
            <a:off x="1906369" y="690488"/>
            <a:ext cx="4611482" cy="1462059"/>
            <a:chOff x="5115213" y="296912"/>
            <a:chExt cx="3467101" cy="146205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AC6885-9BB6-4F19-8296-F6DE5D4446C1}"/>
                </a:ext>
              </a:extLst>
            </p:cNvPr>
            <p:cNvSpPr txBox="1"/>
            <p:nvPr/>
          </p:nvSpPr>
          <p:spPr>
            <a:xfrm>
              <a:off x="5115213" y="296912"/>
              <a:ext cx="3467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菌类细胞标本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5F49962-F448-4483-9873-837034E32A9D}"/>
                </a:ext>
              </a:extLst>
            </p:cNvPr>
            <p:cNvSpPr txBox="1"/>
            <p:nvPr/>
          </p:nvSpPr>
          <p:spPr>
            <a:xfrm>
              <a:off x="6003634" y="1389639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10" y="1421518"/>
            <a:ext cx="4953000" cy="4953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757" y="1408183"/>
            <a:ext cx="4838846" cy="48388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270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0A229DA-E525-4368-B967-DFB80352C760}"/>
              </a:ext>
            </a:extLst>
          </p:cNvPr>
          <p:cNvSpPr/>
          <p:nvPr/>
        </p:nvSpPr>
        <p:spPr>
          <a:xfrm rot="16200000">
            <a:off x="-4651482" y="2491744"/>
            <a:ext cx="10346078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EFF13E-DC61-4D33-B330-87153D6AC239}"/>
              </a:ext>
            </a:extLst>
          </p:cNvPr>
          <p:cNvSpPr/>
          <p:nvPr/>
        </p:nvSpPr>
        <p:spPr>
          <a:xfrm>
            <a:off x="9280421" y="-2041751"/>
            <a:ext cx="4317591" cy="43175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BE972F-D7AC-40CA-B1E9-7AD6E894BABD}"/>
              </a:ext>
            </a:extLst>
          </p:cNvPr>
          <p:cNvSpPr/>
          <p:nvPr/>
        </p:nvSpPr>
        <p:spPr>
          <a:xfrm>
            <a:off x="6280353" y="828367"/>
            <a:ext cx="1186303" cy="11863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93A683-CC65-4CF3-A9EB-898694D65B03}"/>
              </a:ext>
            </a:extLst>
          </p:cNvPr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1ECE128-ED8A-4796-BC7B-347C2B2B2DA8}"/>
              </a:ext>
            </a:extLst>
          </p:cNvPr>
          <p:cNvGrpSpPr/>
          <p:nvPr/>
        </p:nvGrpSpPr>
        <p:grpSpPr>
          <a:xfrm>
            <a:off x="1906369" y="690488"/>
            <a:ext cx="4611482" cy="1462059"/>
            <a:chOff x="5115213" y="296912"/>
            <a:chExt cx="3467101" cy="146205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AC6885-9BB6-4F19-8296-F6DE5D4446C1}"/>
                </a:ext>
              </a:extLst>
            </p:cNvPr>
            <p:cNvSpPr txBox="1"/>
            <p:nvPr/>
          </p:nvSpPr>
          <p:spPr>
            <a:xfrm>
              <a:off x="5115213" y="296912"/>
              <a:ext cx="3467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蔬菜表面标本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5F49962-F448-4483-9873-837034E32A9D}"/>
                </a:ext>
              </a:extLst>
            </p:cNvPr>
            <p:cNvSpPr txBox="1"/>
            <p:nvPr/>
          </p:nvSpPr>
          <p:spPr>
            <a:xfrm>
              <a:off x="6003634" y="1389639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196" y="1809750"/>
            <a:ext cx="4318000" cy="431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504" y="1752600"/>
            <a:ext cx="4432300" cy="4432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291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D0C10CF5-26DB-4D3D-A2FE-827DF5C8A41F}"/>
              </a:ext>
            </a:extLst>
          </p:cNvPr>
          <p:cNvSpPr/>
          <p:nvPr/>
        </p:nvSpPr>
        <p:spPr>
          <a:xfrm>
            <a:off x="2654710" y="-2499852"/>
            <a:ext cx="11857703" cy="118577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09600" dist="38100" dir="10800000" sx="102000" sy="102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CF843D-24A7-4C92-AEC4-7CF125328CF9}"/>
              </a:ext>
            </a:extLst>
          </p:cNvPr>
          <p:cNvSpPr/>
          <p:nvPr/>
        </p:nvSpPr>
        <p:spPr>
          <a:xfrm>
            <a:off x="1187049" y="4196991"/>
            <a:ext cx="3348275" cy="1346804"/>
          </a:xfrm>
          <a:prstGeom prst="rect">
            <a:avLst/>
          </a:prstGeom>
          <a:solidFill>
            <a:srgbClr val="D1D1D1">
              <a:alpha val="4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AF690A-51B7-41B1-95EB-186EFF952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21" y="1714499"/>
            <a:ext cx="3343731" cy="3429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33D2D4-77A4-4AD2-9D05-D0D0CA288214}"/>
              </a:ext>
            </a:extLst>
          </p:cNvPr>
          <p:cNvSpPr txBox="1"/>
          <p:nvPr/>
        </p:nvSpPr>
        <p:spPr>
          <a:xfrm>
            <a:off x="5533727" y="1592827"/>
            <a:ext cx="1644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5858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7200" dirty="0">
              <a:solidFill>
                <a:srgbClr val="58585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D1CEBB-AC3A-476E-8500-AB50FE7505CA}"/>
              </a:ext>
            </a:extLst>
          </p:cNvPr>
          <p:cNvSpPr txBox="1"/>
          <p:nvPr/>
        </p:nvSpPr>
        <p:spPr>
          <a:xfrm>
            <a:off x="5533725" y="2908484"/>
            <a:ext cx="50009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600" dirty="0">
                <a:solidFill>
                  <a:srgbClr val="7E7E7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软件与效果优化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636945C3-BBDA-41FD-BCED-AC9C08F3E4E1}"/>
              </a:ext>
            </a:extLst>
          </p:cNvPr>
          <p:cNvSpPr/>
          <p:nvPr/>
        </p:nvSpPr>
        <p:spPr>
          <a:xfrm rot="5400000">
            <a:off x="10586365" y="3189576"/>
            <a:ext cx="527723" cy="286115"/>
          </a:xfrm>
          <a:prstGeom prst="triangle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BEACD10-58AB-4025-8C7F-018E33D64A3E}"/>
              </a:ext>
            </a:extLst>
          </p:cNvPr>
          <p:cNvGrpSpPr/>
          <p:nvPr/>
        </p:nvGrpSpPr>
        <p:grpSpPr>
          <a:xfrm>
            <a:off x="5636760" y="4768616"/>
            <a:ext cx="1400473" cy="422615"/>
            <a:chOff x="5636760" y="4768616"/>
            <a:chExt cx="1400473" cy="42261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9BF9347-E605-4384-85FC-515872C74B56}"/>
                </a:ext>
              </a:extLst>
            </p:cNvPr>
            <p:cNvSpPr/>
            <p:nvPr/>
          </p:nvSpPr>
          <p:spPr>
            <a:xfrm>
              <a:off x="5636760" y="4768616"/>
              <a:ext cx="1400473" cy="422615"/>
            </a:xfrm>
            <a:prstGeom prst="rect">
              <a:avLst/>
            </a:prstGeom>
            <a:noFill/>
            <a:ln w="6350">
              <a:solidFill>
                <a:srgbClr val="585858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184458C-DDF1-4EA3-B1CD-394D0E583D13}"/>
                </a:ext>
              </a:extLst>
            </p:cNvPr>
            <p:cNvSpPr txBox="1"/>
            <p:nvPr/>
          </p:nvSpPr>
          <p:spPr>
            <a:xfrm>
              <a:off x="5636760" y="4795257"/>
              <a:ext cx="1149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pc="300" dirty="0">
                  <a:solidFill>
                    <a:srgbClr val="7E7E7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START</a:t>
              </a:r>
              <a:endParaRPr lang="zh-CN" altLang="en-US" spc="300" dirty="0">
                <a:solidFill>
                  <a:srgbClr val="7E7E7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3" name="箭头: V 形 12">
              <a:extLst>
                <a:ext uri="{FF2B5EF4-FFF2-40B4-BE49-F238E27FC236}">
                  <a16:creationId xmlns:a16="http://schemas.microsoft.com/office/drawing/2014/main" id="{24EBD927-3B14-400F-BED7-7B0C42AB5E47}"/>
                </a:ext>
              </a:extLst>
            </p:cNvPr>
            <p:cNvSpPr/>
            <p:nvPr/>
          </p:nvSpPr>
          <p:spPr>
            <a:xfrm>
              <a:off x="6798469" y="4883944"/>
              <a:ext cx="100012" cy="180975"/>
            </a:xfrm>
            <a:prstGeom prst="chevron">
              <a:avLst>
                <a:gd name="adj" fmla="val 61905"/>
              </a:avLst>
            </a:prstGeom>
            <a:solidFill>
              <a:srgbClr val="7E7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532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0A229DA-E525-4368-B967-DFB80352C760}"/>
              </a:ext>
            </a:extLst>
          </p:cNvPr>
          <p:cNvSpPr/>
          <p:nvPr/>
        </p:nvSpPr>
        <p:spPr>
          <a:xfrm rot="16200000">
            <a:off x="-4651482" y="2491744"/>
            <a:ext cx="10346078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EFF13E-DC61-4D33-B330-87153D6AC239}"/>
              </a:ext>
            </a:extLst>
          </p:cNvPr>
          <p:cNvSpPr/>
          <p:nvPr/>
        </p:nvSpPr>
        <p:spPr>
          <a:xfrm>
            <a:off x="9280421" y="-2041751"/>
            <a:ext cx="4317591" cy="43175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BE972F-D7AC-40CA-B1E9-7AD6E894BABD}"/>
              </a:ext>
            </a:extLst>
          </p:cNvPr>
          <p:cNvSpPr/>
          <p:nvPr/>
        </p:nvSpPr>
        <p:spPr>
          <a:xfrm>
            <a:off x="6280353" y="828367"/>
            <a:ext cx="1186303" cy="11863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93A683-CC65-4CF3-A9EB-898694D65B03}"/>
              </a:ext>
            </a:extLst>
          </p:cNvPr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AC6885-9BB6-4F19-8296-F6DE5D4446C1}"/>
              </a:ext>
            </a:extLst>
          </p:cNvPr>
          <p:cNvSpPr txBox="1"/>
          <p:nvPr/>
        </p:nvSpPr>
        <p:spPr>
          <a:xfrm>
            <a:off x="1014812" y="1082964"/>
            <a:ext cx="90185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400" dirty="0" err="1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DeblurGAN</a:t>
            </a:r>
            <a:endParaRPr lang="en-US" altLang="zh-CN" sz="2400" spc="400" dirty="0">
              <a:solidFill>
                <a:srgbClr val="5858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800" b="0" i="0" u="none" strike="noStrike" baseline="0" dirty="0">
                <a:latin typeface="NimbusRomNo9L-Medi"/>
              </a:rPr>
              <a:t>《</a:t>
            </a:r>
            <a:r>
              <a:rPr lang="en-US" altLang="zh-CN" sz="1800" b="0" i="0" u="none" strike="noStrike" baseline="0" dirty="0" err="1">
                <a:latin typeface="NimbusRomNo9L-Medi"/>
              </a:rPr>
              <a:t>DeblurGAN</a:t>
            </a:r>
            <a:r>
              <a:rPr lang="en-US" altLang="zh-CN" sz="1800" b="0" i="0" u="none" strike="noStrike" baseline="0" dirty="0">
                <a:latin typeface="NimbusRomNo9L-Medi"/>
              </a:rPr>
              <a:t>: Blind Motion Deblurring Using Conditional Adversarial Networks》</a:t>
            </a:r>
            <a:endParaRPr lang="zh-CN" altLang="en-US" sz="2400" spc="400" dirty="0">
              <a:solidFill>
                <a:srgbClr val="5858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BA6E53-6D51-4CD3-9806-FB1A6B8E9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05166"/>
            <a:ext cx="12192000" cy="25013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017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0A229DA-E525-4368-B967-DFB80352C760}"/>
              </a:ext>
            </a:extLst>
          </p:cNvPr>
          <p:cNvSpPr/>
          <p:nvPr/>
        </p:nvSpPr>
        <p:spPr>
          <a:xfrm rot="16200000">
            <a:off x="-4651482" y="2491744"/>
            <a:ext cx="10346078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EFF13E-DC61-4D33-B330-87153D6AC239}"/>
              </a:ext>
            </a:extLst>
          </p:cNvPr>
          <p:cNvSpPr/>
          <p:nvPr/>
        </p:nvSpPr>
        <p:spPr>
          <a:xfrm>
            <a:off x="9280421" y="-2041751"/>
            <a:ext cx="4317591" cy="43175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BE972F-D7AC-40CA-B1E9-7AD6E894BABD}"/>
              </a:ext>
            </a:extLst>
          </p:cNvPr>
          <p:cNvSpPr/>
          <p:nvPr/>
        </p:nvSpPr>
        <p:spPr>
          <a:xfrm>
            <a:off x="6280353" y="828367"/>
            <a:ext cx="1186303" cy="11863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93A683-CC65-4CF3-A9EB-898694D65B03}"/>
              </a:ext>
            </a:extLst>
          </p:cNvPr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AC6885-9BB6-4F19-8296-F6DE5D4446C1}"/>
              </a:ext>
            </a:extLst>
          </p:cNvPr>
          <p:cNvSpPr txBox="1"/>
          <p:nvPr/>
        </p:nvSpPr>
        <p:spPr>
          <a:xfrm>
            <a:off x="1404494" y="890845"/>
            <a:ext cx="38162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去除运动模糊的整个流程</a:t>
            </a:r>
            <a:r>
              <a:rPr lang="en-US" altLang="zh-CN" sz="2800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CN" altLang="en-US" sz="2800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网络结构</a:t>
            </a:r>
            <a:r>
              <a:rPr lang="en-US" altLang="zh-CN" sz="2800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CN" altLang="en-US" sz="2800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，如下图所示：</a:t>
            </a:r>
            <a:endParaRPr lang="zh-CN" alt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0C7FDE-6608-48D0-8A04-E00A5D354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743" y="0"/>
            <a:ext cx="5319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855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0A229DA-E525-4368-B967-DFB80352C760}"/>
              </a:ext>
            </a:extLst>
          </p:cNvPr>
          <p:cNvSpPr/>
          <p:nvPr/>
        </p:nvSpPr>
        <p:spPr>
          <a:xfrm rot="16200000">
            <a:off x="-4651482" y="2491744"/>
            <a:ext cx="10346078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EFF13E-DC61-4D33-B330-87153D6AC239}"/>
              </a:ext>
            </a:extLst>
          </p:cNvPr>
          <p:cNvSpPr/>
          <p:nvPr/>
        </p:nvSpPr>
        <p:spPr>
          <a:xfrm>
            <a:off x="9280421" y="-2041751"/>
            <a:ext cx="4317591" cy="43175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BE972F-D7AC-40CA-B1E9-7AD6E894BABD}"/>
              </a:ext>
            </a:extLst>
          </p:cNvPr>
          <p:cNvSpPr/>
          <p:nvPr/>
        </p:nvSpPr>
        <p:spPr>
          <a:xfrm>
            <a:off x="6280353" y="828367"/>
            <a:ext cx="1186303" cy="11863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93A683-CC65-4CF3-A9EB-898694D65B03}"/>
              </a:ext>
            </a:extLst>
          </p:cNvPr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AC6885-9BB6-4F19-8296-F6DE5D4446C1}"/>
              </a:ext>
            </a:extLst>
          </p:cNvPr>
          <p:cNvSpPr txBox="1"/>
          <p:nvPr/>
        </p:nvSpPr>
        <p:spPr>
          <a:xfrm>
            <a:off x="1963195" y="1306344"/>
            <a:ext cx="82656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i="0" dirty="0">
                <a:solidFill>
                  <a:srgbClr val="1A1A1A"/>
                </a:solidFill>
                <a:effectLst/>
                <a:latin typeface="-apple-system"/>
              </a:rPr>
              <a:t>损失函数</a:t>
            </a:r>
            <a:endParaRPr lang="en-US" altLang="zh-CN" sz="2400" dirty="0">
              <a:solidFill>
                <a:srgbClr val="1A1A1A"/>
              </a:solidFill>
              <a:latin typeface="-apple-system"/>
            </a:endParaRPr>
          </a:p>
          <a:p>
            <a:pPr algn="l"/>
            <a:endParaRPr lang="en-US" altLang="zh-CN" sz="2400" b="0" i="0" dirty="0">
              <a:solidFill>
                <a:srgbClr val="1A1A1A"/>
              </a:solidFill>
              <a:effectLst/>
              <a:latin typeface="-apple-system"/>
            </a:endParaRPr>
          </a:p>
          <a:p>
            <a:pPr algn="l"/>
            <a:r>
              <a:rPr lang="zh-CN" altLang="en-US" sz="2400" b="0" i="0" dirty="0">
                <a:solidFill>
                  <a:srgbClr val="1A1A1A"/>
                </a:solidFill>
                <a:effectLst/>
                <a:latin typeface="-apple-system"/>
              </a:rPr>
              <a:t>损失函数使用的是“</a:t>
            </a:r>
            <a:r>
              <a:rPr lang="en-US" altLang="zh-CN" sz="2400" b="0" i="0" dirty="0">
                <a:solidFill>
                  <a:srgbClr val="1A1A1A"/>
                </a:solidFill>
                <a:effectLst/>
                <a:latin typeface="-apple-system"/>
              </a:rPr>
              <a:t>content loss”</a:t>
            </a:r>
            <a:r>
              <a:rPr lang="zh-CN" altLang="en-US" sz="2400" b="0" i="0" dirty="0">
                <a:solidFill>
                  <a:srgbClr val="1A1A1A"/>
                </a:solidFill>
                <a:effectLst/>
                <a:latin typeface="-apple-system"/>
              </a:rPr>
              <a:t>和“</a:t>
            </a:r>
            <a:r>
              <a:rPr lang="en-US" altLang="zh-CN" sz="2400" b="0" i="0" dirty="0">
                <a:solidFill>
                  <a:srgbClr val="1A1A1A"/>
                </a:solidFill>
                <a:effectLst/>
                <a:latin typeface="-apple-system"/>
              </a:rPr>
              <a:t>adversarial loss”</a:t>
            </a:r>
            <a:r>
              <a:rPr lang="zh-CN" altLang="en-US" sz="2400" b="0" i="0" dirty="0">
                <a:solidFill>
                  <a:srgbClr val="1A1A1A"/>
                </a:solidFill>
                <a:effectLst/>
                <a:latin typeface="-apple-system"/>
              </a:rPr>
              <a:t>之和：</a:t>
            </a:r>
          </a:p>
          <a:p>
            <a:br>
              <a:rPr lang="zh-CN" altLang="en-US" sz="2400" dirty="0"/>
            </a:br>
            <a:endParaRPr lang="zh-CN" altLang="en-US" sz="2400" spc="400" dirty="0">
              <a:solidFill>
                <a:srgbClr val="5858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05A415-0F8A-4242-862F-E37DAA178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473" y="3019002"/>
            <a:ext cx="6135052" cy="208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495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0A229DA-E525-4368-B967-DFB80352C760}"/>
              </a:ext>
            </a:extLst>
          </p:cNvPr>
          <p:cNvSpPr/>
          <p:nvPr/>
        </p:nvSpPr>
        <p:spPr>
          <a:xfrm rot="16200000">
            <a:off x="-4651482" y="2491744"/>
            <a:ext cx="10346078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EFF13E-DC61-4D33-B330-87153D6AC239}"/>
              </a:ext>
            </a:extLst>
          </p:cNvPr>
          <p:cNvSpPr/>
          <p:nvPr/>
        </p:nvSpPr>
        <p:spPr>
          <a:xfrm>
            <a:off x="9280421" y="-2041751"/>
            <a:ext cx="4317591" cy="43175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BE972F-D7AC-40CA-B1E9-7AD6E894BABD}"/>
              </a:ext>
            </a:extLst>
          </p:cNvPr>
          <p:cNvSpPr/>
          <p:nvPr/>
        </p:nvSpPr>
        <p:spPr>
          <a:xfrm>
            <a:off x="6280353" y="828367"/>
            <a:ext cx="1186303" cy="11863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93A683-CC65-4CF3-A9EB-898694D65B03}"/>
              </a:ext>
            </a:extLst>
          </p:cNvPr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AC6885-9BB6-4F19-8296-F6DE5D4446C1}"/>
              </a:ext>
            </a:extLst>
          </p:cNvPr>
          <p:cNvSpPr txBox="1"/>
          <p:nvPr/>
        </p:nvSpPr>
        <p:spPr>
          <a:xfrm>
            <a:off x="1963195" y="1194858"/>
            <a:ext cx="826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i="0" dirty="0">
                <a:solidFill>
                  <a:srgbClr val="1A1A1A"/>
                </a:solidFill>
                <a:effectLst/>
                <a:latin typeface="-apple-system"/>
              </a:rPr>
              <a:t>Adversarial loss</a:t>
            </a:r>
            <a:endParaRPr lang="zh-CN" altLang="en-US" sz="2400" spc="400" dirty="0">
              <a:solidFill>
                <a:srgbClr val="5858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F66C58-1CCE-4CDE-80BF-B4CD7C9A3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086" y="1656523"/>
            <a:ext cx="5303825" cy="144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118C4CF-921D-4259-8B5E-D4F6478EF3E2}"/>
              </a:ext>
            </a:extLst>
          </p:cNvPr>
          <p:cNvSpPr txBox="1"/>
          <p:nvPr/>
        </p:nvSpPr>
        <p:spPr>
          <a:xfrm>
            <a:off x="1963194" y="3365940"/>
            <a:ext cx="826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i="0" dirty="0">
                <a:solidFill>
                  <a:srgbClr val="1A1A1A"/>
                </a:solidFill>
                <a:effectLst/>
                <a:latin typeface="-apple-system"/>
              </a:rPr>
              <a:t>Content loss</a:t>
            </a:r>
            <a:endParaRPr lang="zh-CN" altLang="en-US" sz="2400" spc="400" dirty="0">
              <a:solidFill>
                <a:srgbClr val="5858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DFC84C0-1493-4B76-B4BC-9B28E6BA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8" y="4061772"/>
            <a:ext cx="68580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871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0A229DA-E525-4368-B967-DFB80352C760}"/>
              </a:ext>
            </a:extLst>
          </p:cNvPr>
          <p:cNvSpPr/>
          <p:nvPr/>
        </p:nvSpPr>
        <p:spPr>
          <a:xfrm rot="16200000">
            <a:off x="-4651482" y="2491744"/>
            <a:ext cx="10346078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EFF13E-DC61-4D33-B330-87153D6AC239}"/>
              </a:ext>
            </a:extLst>
          </p:cNvPr>
          <p:cNvSpPr/>
          <p:nvPr/>
        </p:nvSpPr>
        <p:spPr>
          <a:xfrm>
            <a:off x="9280421" y="-2041751"/>
            <a:ext cx="4317591" cy="43175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BE972F-D7AC-40CA-B1E9-7AD6E894BABD}"/>
              </a:ext>
            </a:extLst>
          </p:cNvPr>
          <p:cNvSpPr/>
          <p:nvPr/>
        </p:nvSpPr>
        <p:spPr>
          <a:xfrm>
            <a:off x="6280353" y="828367"/>
            <a:ext cx="1186303" cy="11863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93A683-CC65-4CF3-A9EB-898694D65B03}"/>
              </a:ext>
            </a:extLst>
          </p:cNvPr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AC6885-9BB6-4F19-8296-F6DE5D4446C1}"/>
              </a:ext>
            </a:extLst>
          </p:cNvPr>
          <p:cNvSpPr txBox="1"/>
          <p:nvPr/>
        </p:nvSpPr>
        <p:spPr>
          <a:xfrm>
            <a:off x="1963195" y="1306344"/>
            <a:ext cx="826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i="0" dirty="0">
                <a:solidFill>
                  <a:srgbClr val="1A1A1A"/>
                </a:solidFill>
                <a:effectLst/>
                <a:latin typeface="-apple-system"/>
              </a:rPr>
              <a:t>Motion blur generation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04C1DD9-A122-4EF3-9DE3-56A74EAA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28260"/>
            <a:ext cx="121920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93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7E5CE1BE-42C9-4AEF-ADE9-9ED16AF4B092}"/>
              </a:ext>
            </a:extLst>
          </p:cNvPr>
          <p:cNvSpPr/>
          <p:nvPr/>
        </p:nvSpPr>
        <p:spPr>
          <a:xfrm>
            <a:off x="-2152651" y="-2740789"/>
            <a:ext cx="4686300" cy="4686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4000" sy="104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588948-AA9C-44AC-B569-76FBBC1F8781}"/>
              </a:ext>
            </a:extLst>
          </p:cNvPr>
          <p:cNvSpPr txBox="1"/>
          <p:nvPr/>
        </p:nvSpPr>
        <p:spPr>
          <a:xfrm>
            <a:off x="3752850" y="514350"/>
            <a:ext cx="468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585858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目 录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F7C2D3B-1605-4734-9AC9-BAC3E84FFA29}"/>
              </a:ext>
            </a:extLst>
          </p:cNvPr>
          <p:cNvSpPr/>
          <p:nvPr/>
        </p:nvSpPr>
        <p:spPr>
          <a:xfrm>
            <a:off x="10668003" y="5622610"/>
            <a:ext cx="4686300" cy="4686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4000" sy="104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E6609F-7D37-4045-8EFB-31E35793D1F5}"/>
              </a:ext>
            </a:extLst>
          </p:cNvPr>
          <p:cNvSpPr txBox="1"/>
          <p:nvPr/>
        </p:nvSpPr>
        <p:spPr>
          <a:xfrm>
            <a:off x="3883742" y="1714679"/>
            <a:ext cx="4424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100" dirty="0">
                <a:latin typeface="包图简圆体" panose="02010601030101010101" pitchFamily="2" charset="-122"/>
                <a:ea typeface="包图简圆体" panose="02010601030101010101" pitchFamily="2" charset="-122"/>
              </a:rPr>
              <a:t>CONTENTES</a:t>
            </a:r>
            <a:endParaRPr lang="zh-CN" altLang="en-US" sz="2400" spc="100" dirty="0">
              <a:latin typeface="包图简圆体" panose="02010601030101010101" pitchFamily="2" charset="-122"/>
              <a:ea typeface="包图简圆体" panose="02010601030101010101" pitchFamily="2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E4B3364-0819-43BF-9D83-3675D1A1659F}"/>
              </a:ext>
            </a:extLst>
          </p:cNvPr>
          <p:cNvGrpSpPr/>
          <p:nvPr/>
        </p:nvGrpSpPr>
        <p:grpSpPr>
          <a:xfrm>
            <a:off x="1043088" y="3333750"/>
            <a:ext cx="2193925" cy="2080676"/>
            <a:chOff x="1509812" y="3333750"/>
            <a:chExt cx="2193925" cy="2080676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58C026B6-B52A-44F3-99D6-23EE15B8F6EC}"/>
                </a:ext>
              </a:extLst>
            </p:cNvPr>
            <p:cNvSpPr/>
            <p:nvPr/>
          </p:nvSpPr>
          <p:spPr>
            <a:xfrm>
              <a:off x="2171700" y="3333750"/>
              <a:ext cx="723900" cy="40005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sx="106000" sy="106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989C695-40DD-40F4-A80A-4574724A5F76}"/>
                </a:ext>
              </a:extLst>
            </p:cNvPr>
            <p:cNvSpPr txBox="1"/>
            <p:nvPr/>
          </p:nvSpPr>
          <p:spPr>
            <a:xfrm>
              <a:off x="1757362" y="3943351"/>
              <a:ext cx="1552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P</a:t>
              </a:r>
              <a:r>
                <a:rPr lang="en-US" altLang="zh-CN" sz="2800" b="1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art 01</a:t>
              </a:r>
              <a:endParaRPr lang="zh-CN" altLang="en-US" sz="2800" b="1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0293867-ABAF-4242-8512-51F56EB1B67F}"/>
                </a:ext>
              </a:extLst>
            </p:cNvPr>
            <p:cNvSpPr txBox="1"/>
            <p:nvPr/>
          </p:nvSpPr>
          <p:spPr>
            <a:xfrm>
              <a:off x="1509812" y="4829651"/>
              <a:ext cx="21939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spc="600" dirty="0">
                  <a:solidFill>
                    <a:srgbClr val="7E7E7E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硬件架构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81A797B-B0FE-4C2E-B770-0B472A02ED41}"/>
              </a:ext>
            </a:extLst>
          </p:cNvPr>
          <p:cNvGrpSpPr/>
          <p:nvPr/>
        </p:nvGrpSpPr>
        <p:grpSpPr>
          <a:xfrm>
            <a:off x="3976687" y="3333750"/>
            <a:ext cx="2046288" cy="2573119"/>
            <a:chOff x="4132262" y="3333750"/>
            <a:chExt cx="2046288" cy="2573119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0178929-9755-4E39-BF23-ACAFEDB601FD}"/>
                </a:ext>
              </a:extLst>
            </p:cNvPr>
            <p:cNvSpPr/>
            <p:nvPr/>
          </p:nvSpPr>
          <p:spPr>
            <a:xfrm>
              <a:off x="4768850" y="3333750"/>
              <a:ext cx="400050" cy="400050"/>
            </a:xfrm>
            <a:prstGeom prst="ellipse">
              <a:avLst/>
            </a:prstGeom>
            <a:solidFill>
              <a:srgbClr val="7E7E7E"/>
            </a:solidFill>
            <a:ln>
              <a:noFill/>
            </a:ln>
            <a:effectLst>
              <a:outerShdw blurRad="177800" sx="106000" sy="106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E7E7E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92FEF55-804A-43CF-877C-5CABDDCDEE1E}"/>
                </a:ext>
              </a:extLst>
            </p:cNvPr>
            <p:cNvSpPr txBox="1"/>
            <p:nvPr/>
          </p:nvSpPr>
          <p:spPr>
            <a:xfrm>
              <a:off x="4132262" y="3943351"/>
              <a:ext cx="1552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P</a:t>
              </a:r>
              <a:r>
                <a:rPr lang="en-US" altLang="zh-CN" sz="2800" b="1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art 02</a:t>
              </a:r>
              <a:endParaRPr lang="zh-CN" altLang="en-US" sz="2800" b="1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32C0E7A-93CD-47B8-AB39-FFF16D0B0844}"/>
                </a:ext>
              </a:extLst>
            </p:cNvPr>
            <p:cNvSpPr txBox="1"/>
            <p:nvPr/>
          </p:nvSpPr>
          <p:spPr>
            <a:xfrm>
              <a:off x="4159250" y="4829651"/>
              <a:ext cx="20193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spc="600" dirty="0">
                  <a:solidFill>
                    <a:srgbClr val="7E7E7E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基本拍摄效果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D0E6033-4DB4-466D-97B4-DC3CFECB18D9}"/>
              </a:ext>
            </a:extLst>
          </p:cNvPr>
          <p:cNvGrpSpPr/>
          <p:nvPr/>
        </p:nvGrpSpPr>
        <p:grpSpPr>
          <a:xfrm>
            <a:off x="6547772" y="3333750"/>
            <a:ext cx="2308225" cy="2580046"/>
            <a:chOff x="6392198" y="3333750"/>
            <a:chExt cx="2308225" cy="258004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65687ED-C450-47F5-8F69-AF1033B48686}"/>
                </a:ext>
              </a:extLst>
            </p:cNvPr>
            <p:cNvSpPr/>
            <p:nvPr/>
          </p:nvSpPr>
          <p:spPr>
            <a:xfrm>
              <a:off x="7042150" y="3333750"/>
              <a:ext cx="3810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sx="106000" sy="106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FADE69D-F945-4898-BC92-D8140B684427}"/>
                </a:ext>
              </a:extLst>
            </p:cNvPr>
            <p:cNvSpPr txBox="1"/>
            <p:nvPr/>
          </p:nvSpPr>
          <p:spPr>
            <a:xfrm>
              <a:off x="6507162" y="3943351"/>
              <a:ext cx="1552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P</a:t>
              </a:r>
              <a:r>
                <a:rPr lang="en-US" altLang="zh-CN" sz="2800" b="1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art 03</a:t>
              </a:r>
              <a:endParaRPr lang="zh-CN" altLang="en-US" sz="2800" b="1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D5CB211-7B02-49CE-A266-18894B1BD643}"/>
                </a:ext>
              </a:extLst>
            </p:cNvPr>
            <p:cNvSpPr txBox="1"/>
            <p:nvPr/>
          </p:nvSpPr>
          <p:spPr>
            <a:xfrm>
              <a:off x="6392198" y="4836578"/>
              <a:ext cx="23082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spc="600" dirty="0">
                  <a:solidFill>
                    <a:srgbClr val="7E7E7E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软件与</a:t>
              </a:r>
              <a:endParaRPr lang="en-US" altLang="zh-CN" sz="3200" b="1" spc="600" dirty="0">
                <a:solidFill>
                  <a:srgbClr val="7E7E7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r>
                <a:rPr lang="zh-CN" altLang="en-US" sz="3200" b="1" spc="600" dirty="0">
                  <a:solidFill>
                    <a:srgbClr val="7E7E7E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效果优化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629A4C8-EBAE-47BB-8C2E-B00EDF50C156}"/>
              </a:ext>
            </a:extLst>
          </p:cNvPr>
          <p:cNvGrpSpPr/>
          <p:nvPr/>
        </p:nvGrpSpPr>
        <p:grpSpPr>
          <a:xfrm>
            <a:off x="9060174" y="3333750"/>
            <a:ext cx="3215658" cy="2968553"/>
            <a:chOff x="8593452" y="3333750"/>
            <a:chExt cx="3215658" cy="296855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5C728AA-D352-4ACD-B685-A3746E8D6D5B}"/>
                </a:ext>
              </a:extLst>
            </p:cNvPr>
            <p:cNvSpPr/>
            <p:nvPr/>
          </p:nvSpPr>
          <p:spPr>
            <a:xfrm>
              <a:off x="9296400" y="3333750"/>
              <a:ext cx="723900" cy="380999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ffectLst>
              <a:outerShdw blurRad="177800" sx="106000" sy="106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16EDEA1-B98A-4B4C-8BA2-89B52F29F6CD}"/>
                </a:ext>
              </a:extLst>
            </p:cNvPr>
            <p:cNvSpPr txBox="1"/>
            <p:nvPr/>
          </p:nvSpPr>
          <p:spPr>
            <a:xfrm>
              <a:off x="8926000" y="3943351"/>
              <a:ext cx="1552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P</a:t>
              </a:r>
              <a:r>
                <a:rPr lang="en-US" altLang="zh-CN" sz="2800" b="1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art 04</a:t>
              </a:r>
              <a:endParaRPr lang="zh-CN" altLang="en-US" sz="2800" b="1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BBC9A84-73F3-4A89-8713-AE6D495828F5}"/>
                </a:ext>
              </a:extLst>
            </p:cNvPr>
            <p:cNvSpPr txBox="1"/>
            <p:nvPr/>
          </p:nvSpPr>
          <p:spPr>
            <a:xfrm>
              <a:off x="8593452" y="4732643"/>
              <a:ext cx="32156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spc="600" dirty="0">
                  <a:solidFill>
                    <a:srgbClr val="7E7E7E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存在的问题与</a:t>
              </a:r>
              <a:endParaRPr lang="en-US" altLang="zh-CN" sz="3200" b="1" spc="600" dirty="0">
                <a:solidFill>
                  <a:srgbClr val="7E7E7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r>
                <a:rPr lang="zh-CN" altLang="en-US" sz="3200" b="1" spc="600" dirty="0">
                  <a:solidFill>
                    <a:srgbClr val="7E7E7E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未来可能的改进点</a:t>
              </a:r>
            </a:p>
          </p:txBody>
        </p: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590EB78E-EA49-4BEC-8DA8-FD47485D55CA}"/>
              </a:ext>
            </a:extLst>
          </p:cNvPr>
          <p:cNvSpPr/>
          <p:nvPr/>
        </p:nvSpPr>
        <p:spPr>
          <a:xfrm>
            <a:off x="10945297" y="884992"/>
            <a:ext cx="459044" cy="459044"/>
          </a:xfrm>
          <a:prstGeom prst="ellipse">
            <a:avLst/>
          </a:prstGeom>
          <a:solidFill>
            <a:srgbClr val="7E7E7E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67FC341-1CD4-4F7E-9700-E00FDAC28D22}"/>
              </a:ext>
            </a:extLst>
          </p:cNvPr>
          <p:cNvSpPr/>
          <p:nvPr/>
        </p:nvSpPr>
        <p:spPr>
          <a:xfrm>
            <a:off x="374700" y="5829388"/>
            <a:ext cx="795953" cy="795953"/>
          </a:xfrm>
          <a:prstGeom prst="ellipse">
            <a:avLst/>
          </a:prstGeom>
          <a:solidFill>
            <a:srgbClr val="7E7E7E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2DCE048-F4ED-49AE-B264-EFCC2400AC33}"/>
              </a:ext>
            </a:extLst>
          </p:cNvPr>
          <p:cNvSpPr/>
          <p:nvPr/>
        </p:nvSpPr>
        <p:spPr>
          <a:xfrm>
            <a:off x="4332300" y="256418"/>
            <a:ext cx="94443" cy="94443"/>
          </a:xfrm>
          <a:prstGeom prst="ellipse">
            <a:avLst/>
          </a:prstGeom>
          <a:solidFill>
            <a:srgbClr val="7E7E7E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D21C4D8-80B0-4B2A-AF73-30139024E9C4}"/>
              </a:ext>
            </a:extLst>
          </p:cNvPr>
          <p:cNvSpPr/>
          <p:nvPr/>
        </p:nvSpPr>
        <p:spPr>
          <a:xfrm>
            <a:off x="1910529" y="1267156"/>
            <a:ext cx="459044" cy="459044"/>
          </a:xfrm>
          <a:prstGeom prst="ellipse">
            <a:avLst/>
          </a:prstGeom>
          <a:solidFill>
            <a:srgbClr val="7E7E7E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D5AB40A-F81D-4343-9316-36C6538B1A35}"/>
              </a:ext>
            </a:extLst>
          </p:cNvPr>
          <p:cNvSpPr/>
          <p:nvPr/>
        </p:nvSpPr>
        <p:spPr>
          <a:xfrm>
            <a:off x="10671837" y="5935854"/>
            <a:ext cx="459044" cy="459044"/>
          </a:xfrm>
          <a:prstGeom prst="ellipse">
            <a:avLst/>
          </a:prstGeom>
          <a:solidFill>
            <a:srgbClr val="7E7E7E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613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0A229DA-E525-4368-B967-DFB80352C760}"/>
              </a:ext>
            </a:extLst>
          </p:cNvPr>
          <p:cNvSpPr/>
          <p:nvPr/>
        </p:nvSpPr>
        <p:spPr>
          <a:xfrm rot="16200000">
            <a:off x="-4651482" y="2491744"/>
            <a:ext cx="10346078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EFF13E-DC61-4D33-B330-87153D6AC239}"/>
              </a:ext>
            </a:extLst>
          </p:cNvPr>
          <p:cNvSpPr/>
          <p:nvPr/>
        </p:nvSpPr>
        <p:spPr>
          <a:xfrm>
            <a:off x="9280421" y="-2041751"/>
            <a:ext cx="4317591" cy="43175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BE972F-D7AC-40CA-B1E9-7AD6E894BABD}"/>
              </a:ext>
            </a:extLst>
          </p:cNvPr>
          <p:cNvSpPr/>
          <p:nvPr/>
        </p:nvSpPr>
        <p:spPr>
          <a:xfrm>
            <a:off x="6280353" y="828367"/>
            <a:ext cx="1186303" cy="11863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93A683-CC65-4CF3-A9EB-898694D65B03}"/>
              </a:ext>
            </a:extLst>
          </p:cNvPr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AC6885-9BB6-4F19-8296-F6DE5D4446C1}"/>
              </a:ext>
            </a:extLst>
          </p:cNvPr>
          <p:cNvSpPr txBox="1"/>
          <p:nvPr/>
        </p:nvSpPr>
        <p:spPr>
          <a:xfrm>
            <a:off x="-325991" y="1261288"/>
            <a:ext cx="4611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模糊图片</a:t>
            </a:r>
          </a:p>
        </p:txBody>
      </p:sp>
      <p:pic>
        <p:nvPicPr>
          <p:cNvPr id="14" name="图片 13" descr="图片包含 动物, 桌子, 蓝色, 大&#10;&#10;描述已自动生成">
            <a:extLst>
              <a:ext uri="{FF2B5EF4-FFF2-40B4-BE49-F238E27FC236}">
                <a16:creationId xmlns:a16="http://schemas.microsoft.com/office/drawing/2014/main" id="{281C112B-F97F-4356-995A-CBA63E06C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7" y="1819688"/>
            <a:ext cx="4209945" cy="4209945"/>
          </a:xfrm>
          <a:prstGeom prst="rect">
            <a:avLst/>
          </a:prstGeom>
        </p:spPr>
      </p:pic>
      <p:pic>
        <p:nvPicPr>
          <p:cNvPr id="16" name="图片 15" descr="图片包含 动物, 桌子, 蓝色, 大&#10;&#10;描述已自动生成">
            <a:extLst>
              <a:ext uri="{FF2B5EF4-FFF2-40B4-BE49-F238E27FC236}">
                <a16:creationId xmlns:a16="http://schemas.microsoft.com/office/drawing/2014/main" id="{2258BC65-BEBD-482A-9DE4-7E8568C28B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57" y="1819688"/>
            <a:ext cx="4209945" cy="420994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4D60224-E542-49D6-8145-E53F1B04818B}"/>
              </a:ext>
            </a:extLst>
          </p:cNvPr>
          <p:cNvSpPr txBox="1"/>
          <p:nvPr/>
        </p:nvSpPr>
        <p:spPr>
          <a:xfrm>
            <a:off x="4355026" y="1261288"/>
            <a:ext cx="4611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Deblur</a:t>
            </a:r>
            <a:r>
              <a:rPr lang="zh-CN" altLang="en-US" sz="16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效果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008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0A229DA-E525-4368-B967-DFB80352C760}"/>
              </a:ext>
            </a:extLst>
          </p:cNvPr>
          <p:cNvSpPr/>
          <p:nvPr/>
        </p:nvSpPr>
        <p:spPr>
          <a:xfrm rot="16200000">
            <a:off x="-4651482" y="2491744"/>
            <a:ext cx="10346078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EFF13E-DC61-4D33-B330-87153D6AC239}"/>
              </a:ext>
            </a:extLst>
          </p:cNvPr>
          <p:cNvSpPr/>
          <p:nvPr/>
        </p:nvSpPr>
        <p:spPr>
          <a:xfrm>
            <a:off x="9280421" y="-2041751"/>
            <a:ext cx="4317591" cy="43175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BE972F-D7AC-40CA-B1E9-7AD6E894BABD}"/>
              </a:ext>
            </a:extLst>
          </p:cNvPr>
          <p:cNvSpPr/>
          <p:nvPr/>
        </p:nvSpPr>
        <p:spPr>
          <a:xfrm>
            <a:off x="6280353" y="828367"/>
            <a:ext cx="1156767" cy="11863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93A683-CC65-4CF3-A9EB-898694D65B03}"/>
              </a:ext>
            </a:extLst>
          </p:cNvPr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1ECE128-ED8A-4796-BC7B-347C2B2B2DA8}"/>
              </a:ext>
            </a:extLst>
          </p:cNvPr>
          <p:cNvGrpSpPr/>
          <p:nvPr/>
        </p:nvGrpSpPr>
        <p:grpSpPr>
          <a:xfrm>
            <a:off x="1161103" y="552611"/>
            <a:ext cx="6145419" cy="1462059"/>
            <a:chOff x="5115213" y="296912"/>
            <a:chExt cx="3467101" cy="146205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AC6885-9BB6-4F19-8296-F6DE5D4446C1}"/>
                </a:ext>
              </a:extLst>
            </p:cNvPr>
            <p:cNvSpPr txBox="1"/>
            <p:nvPr/>
          </p:nvSpPr>
          <p:spPr>
            <a:xfrm>
              <a:off x="5115213" y="296912"/>
              <a:ext cx="3467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32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5F49962-F448-4483-9873-837034E32A9D}"/>
                </a:ext>
              </a:extLst>
            </p:cNvPr>
            <p:cNvSpPr txBox="1"/>
            <p:nvPr/>
          </p:nvSpPr>
          <p:spPr>
            <a:xfrm>
              <a:off x="6003634" y="1389639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529691" y="241733"/>
            <a:ext cx="5588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边缘色散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1ECE128-ED8A-4796-BC7B-347C2B2B2DA8}"/>
              </a:ext>
            </a:extLst>
          </p:cNvPr>
          <p:cNvGrpSpPr/>
          <p:nvPr/>
        </p:nvGrpSpPr>
        <p:grpSpPr>
          <a:xfrm>
            <a:off x="3207643" y="828367"/>
            <a:ext cx="6145419" cy="1462059"/>
            <a:chOff x="5115213" y="296912"/>
            <a:chExt cx="3467101" cy="1462059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FAC6885-9BB6-4F19-8296-F6DE5D4446C1}"/>
                </a:ext>
              </a:extLst>
            </p:cNvPr>
            <p:cNvSpPr txBox="1"/>
            <p:nvPr/>
          </p:nvSpPr>
          <p:spPr>
            <a:xfrm>
              <a:off x="5115213" y="296912"/>
              <a:ext cx="3467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32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5F49962-F448-4483-9873-837034E32A9D}"/>
                </a:ext>
              </a:extLst>
            </p:cNvPr>
            <p:cNvSpPr txBox="1"/>
            <p:nvPr/>
          </p:nvSpPr>
          <p:spPr>
            <a:xfrm>
              <a:off x="6003634" y="1389639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529691" y="905691"/>
            <a:ext cx="338535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参考</a:t>
            </a:r>
            <a:r>
              <a:rPr lang="en-US" altLang="zh-CN" b="1" dirty="0" err="1"/>
              <a:t>kromo</a:t>
            </a:r>
            <a:r>
              <a:rPr lang="zh-CN" altLang="en-US" b="1" dirty="0"/>
              <a:t>的处理方式：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dirty="0"/>
              <a:t>将添加色度的</a:t>
            </a:r>
            <a:r>
              <a:rPr lang="en-US" altLang="zh-CN" dirty="0"/>
              <a:t>add chromatic</a:t>
            </a:r>
            <a:r>
              <a:rPr lang="zh-CN" altLang="en-US" dirty="0"/>
              <a:t>过程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逆向化，检测边缘的颜色通道的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色散特征（红、蓝通道），将色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散效果逆向消除，从而实现简单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的软件除色散。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尝试生成数据集并搭建使用网络：暂时没有取得较好的效果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894" y="2014670"/>
            <a:ext cx="2893981" cy="38571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22" y="2096820"/>
            <a:ext cx="2805282" cy="37403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62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0A229DA-E525-4368-B967-DFB80352C760}"/>
              </a:ext>
            </a:extLst>
          </p:cNvPr>
          <p:cNvSpPr/>
          <p:nvPr/>
        </p:nvSpPr>
        <p:spPr>
          <a:xfrm rot="16200000">
            <a:off x="-4651482" y="2491744"/>
            <a:ext cx="10346078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EFF13E-DC61-4D33-B330-87153D6AC239}"/>
              </a:ext>
            </a:extLst>
          </p:cNvPr>
          <p:cNvSpPr/>
          <p:nvPr/>
        </p:nvSpPr>
        <p:spPr>
          <a:xfrm>
            <a:off x="9280421" y="-2041751"/>
            <a:ext cx="4317591" cy="43175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BE972F-D7AC-40CA-B1E9-7AD6E894BABD}"/>
              </a:ext>
            </a:extLst>
          </p:cNvPr>
          <p:cNvSpPr/>
          <p:nvPr/>
        </p:nvSpPr>
        <p:spPr>
          <a:xfrm>
            <a:off x="6280353" y="828367"/>
            <a:ext cx="1156767" cy="11863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93A683-CC65-4CF3-A9EB-898694D65B03}"/>
              </a:ext>
            </a:extLst>
          </p:cNvPr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1ECE128-ED8A-4796-BC7B-347C2B2B2DA8}"/>
              </a:ext>
            </a:extLst>
          </p:cNvPr>
          <p:cNvGrpSpPr/>
          <p:nvPr/>
        </p:nvGrpSpPr>
        <p:grpSpPr>
          <a:xfrm>
            <a:off x="1161103" y="552611"/>
            <a:ext cx="6145419" cy="1462059"/>
            <a:chOff x="5115213" y="296912"/>
            <a:chExt cx="3467101" cy="146205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AC6885-9BB6-4F19-8296-F6DE5D4446C1}"/>
                </a:ext>
              </a:extLst>
            </p:cNvPr>
            <p:cNvSpPr txBox="1"/>
            <p:nvPr/>
          </p:nvSpPr>
          <p:spPr>
            <a:xfrm>
              <a:off x="5115213" y="296912"/>
              <a:ext cx="3467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32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5F49962-F448-4483-9873-837034E32A9D}"/>
                </a:ext>
              </a:extLst>
            </p:cNvPr>
            <p:cNvSpPr txBox="1"/>
            <p:nvPr/>
          </p:nvSpPr>
          <p:spPr>
            <a:xfrm>
              <a:off x="6003634" y="1389639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529691" y="241733"/>
            <a:ext cx="5588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边缘色散的处理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944" y="917353"/>
            <a:ext cx="4167627" cy="55513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178" y="828367"/>
            <a:ext cx="4265398" cy="574938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1ECE128-ED8A-4796-BC7B-347C2B2B2DA8}"/>
              </a:ext>
            </a:extLst>
          </p:cNvPr>
          <p:cNvGrpSpPr/>
          <p:nvPr/>
        </p:nvGrpSpPr>
        <p:grpSpPr>
          <a:xfrm>
            <a:off x="1313503" y="705011"/>
            <a:ext cx="6145419" cy="1462059"/>
            <a:chOff x="5115213" y="296912"/>
            <a:chExt cx="3467101" cy="1462059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FAC6885-9BB6-4F19-8296-F6DE5D4446C1}"/>
                </a:ext>
              </a:extLst>
            </p:cNvPr>
            <p:cNvSpPr txBox="1"/>
            <p:nvPr/>
          </p:nvSpPr>
          <p:spPr>
            <a:xfrm>
              <a:off x="5115213" y="296912"/>
              <a:ext cx="3467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32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5F49962-F448-4483-9873-837034E32A9D}"/>
                </a:ext>
              </a:extLst>
            </p:cNvPr>
            <p:cNvSpPr txBox="1"/>
            <p:nvPr/>
          </p:nvSpPr>
          <p:spPr>
            <a:xfrm>
              <a:off x="6003634" y="1389639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8081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0A229DA-E525-4368-B967-DFB80352C760}"/>
              </a:ext>
            </a:extLst>
          </p:cNvPr>
          <p:cNvSpPr/>
          <p:nvPr/>
        </p:nvSpPr>
        <p:spPr>
          <a:xfrm rot="16200000">
            <a:off x="-4651482" y="2491744"/>
            <a:ext cx="10346078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EFF13E-DC61-4D33-B330-87153D6AC239}"/>
              </a:ext>
            </a:extLst>
          </p:cNvPr>
          <p:cNvSpPr/>
          <p:nvPr/>
        </p:nvSpPr>
        <p:spPr>
          <a:xfrm>
            <a:off x="9280421" y="-2041751"/>
            <a:ext cx="4317591" cy="43175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BE972F-D7AC-40CA-B1E9-7AD6E894BABD}"/>
              </a:ext>
            </a:extLst>
          </p:cNvPr>
          <p:cNvSpPr/>
          <p:nvPr/>
        </p:nvSpPr>
        <p:spPr>
          <a:xfrm>
            <a:off x="6280353" y="828367"/>
            <a:ext cx="1156767" cy="11863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93A683-CC65-4CF3-A9EB-898694D65B03}"/>
              </a:ext>
            </a:extLst>
          </p:cNvPr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1ECE128-ED8A-4796-BC7B-347C2B2B2DA8}"/>
              </a:ext>
            </a:extLst>
          </p:cNvPr>
          <p:cNvGrpSpPr/>
          <p:nvPr/>
        </p:nvGrpSpPr>
        <p:grpSpPr>
          <a:xfrm>
            <a:off x="2741700" y="690488"/>
            <a:ext cx="6145419" cy="1462059"/>
            <a:chOff x="5115213" y="296912"/>
            <a:chExt cx="3467101" cy="146205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AC6885-9BB6-4F19-8296-F6DE5D4446C1}"/>
                </a:ext>
              </a:extLst>
            </p:cNvPr>
            <p:cNvSpPr txBox="1"/>
            <p:nvPr/>
          </p:nvSpPr>
          <p:spPr>
            <a:xfrm>
              <a:off x="5115213" y="296912"/>
              <a:ext cx="3467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32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5F49962-F448-4483-9873-837034E32A9D}"/>
                </a:ext>
              </a:extLst>
            </p:cNvPr>
            <p:cNvSpPr txBox="1"/>
            <p:nvPr/>
          </p:nvSpPr>
          <p:spPr>
            <a:xfrm>
              <a:off x="6003634" y="1389639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529691" y="241733"/>
            <a:ext cx="5588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边缘色散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358537" y="828367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最终效果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736" y="1486025"/>
            <a:ext cx="4269146" cy="426914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48" y="1601777"/>
            <a:ext cx="4293926" cy="42939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213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0A229DA-E525-4368-B967-DFB80352C760}"/>
              </a:ext>
            </a:extLst>
          </p:cNvPr>
          <p:cNvSpPr/>
          <p:nvPr/>
        </p:nvSpPr>
        <p:spPr>
          <a:xfrm rot="16200000">
            <a:off x="-4651482" y="2491744"/>
            <a:ext cx="10346078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EFF13E-DC61-4D33-B330-87153D6AC239}"/>
              </a:ext>
            </a:extLst>
          </p:cNvPr>
          <p:cNvSpPr/>
          <p:nvPr/>
        </p:nvSpPr>
        <p:spPr>
          <a:xfrm>
            <a:off x="9280421" y="-2041751"/>
            <a:ext cx="4317591" cy="43175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BE972F-D7AC-40CA-B1E9-7AD6E894BABD}"/>
              </a:ext>
            </a:extLst>
          </p:cNvPr>
          <p:cNvSpPr/>
          <p:nvPr/>
        </p:nvSpPr>
        <p:spPr>
          <a:xfrm>
            <a:off x="6280353" y="828367"/>
            <a:ext cx="1156767" cy="11863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93A683-CC65-4CF3-A9EB-898694D65B03}"/>
              </a:ext>
            </a:extLst>
          </p:cNvPr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1ECE128-ED8A-4796-BC7B-347C2B2B2DA8}"/>
              </a:ext>
            </a:extLst>
          </p:cNvPr>
          <p:cNvGrpSpPr/>
          <p:nvPr/>
        </p:nvGrpSpPr>
        <p:grpSpPr>
          <a:xfrm>
            <a:off x="2741700" y="690488"/>
            <a:ext cx="6145419" cy="1462059"/>
            <a:chOff x="5115213" y="296912"/>
            <a:chExt cx="3467101" cy="146205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AC6885-9BB6-4F19-8296-F6DE5D4446C1}"/>
                </a:ext>
              </a:extLst>
            </p:cNvPr>
            <p:cNvSpPr txBox="1"/>
            <p:nvPr/>
          </p:nvSpPr>
          <p:spPr>
            <a:xfrm>
              <a:off x="5115213" y="296912"/>
              <a:ext cx="3467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32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5F49962-F448-4483-9873-837034E32A9D}"/>
                </a:ext>
              </a:extLst>
            </p:cNvPr>
            <p:cNvSpPr txBox="1"/>
            <p:nvPr/>
          </p:nvSpPr>
          <p:spPr>
            <a:xfrm>
              <a:off x="6003634" y="1389639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529691" y="241733"/>
            <a:ext cx="5588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边缘色散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358537" y="828367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最终效果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33" y="1275263"/>
            <a:ext cx="4883068" cy="488306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258" y="1213708"/>
            <a:ext cx="4827408" cy="48274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279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0A229DA-E525-4368-B967-DFB80352C760}"/>
              </a:ext>
            </a:extLst>
          </p:cNvPr>
          <p:cNvSpPr/>
          <p:nvPr/>
        </p:nvSpPr>
        <p:spPr>
          <a:xfrm rot="16200000">
            <a:off x="-4651482" y="2491744"/>
            <a:ext cx="10346078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EFF13E-DC61-4D33-B330-87153D6AC239}"/>
              </a:ext>
            </a:extLst>
          </p:cNvPr>
          <p:cNvSpPr/>
          <p:nvPr/>
        </p:nvSpPr>
        <p:spPr>
          <a:xfrm>
            <a:off x="9280421" y="-2041751"/>
            <a:ext cx="4317591" cy="43175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BE972F-D7AC-40CA-B1E9-7AD6E894BABD}"/>
              </a:ext>
            </a:extLst>
          </p:cNvPr>
          <p:cNvSpPr/>
          <p:nvPr/>
        </p:nvSpPr>
        <p:spPr>
          <a:xfrm>
            <a:off x="6280353" y="828367"/>
            <a:ext cx="1186303" cy="11863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93A683-CC65-4CF3-A9EB-898694D65B03}"/>
              </a:ext>
            </a:extLst>
          </p:cNvPr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1ECE128-ED8A-4796-BC7B-347C2B2B2DA8}"/>
              </a:ext>
            </a:extLst>
          </p:cNvPr>
          <p:cNvGrpSpPr/>
          <p:nvPr/>
        </p:nvGrpSpPr>
        <p:grpSpPr>
          <a:xfrm>
            <a:off x="1522143" y="559879"/>
            <a:ext cx="5314086" cy="1592668"/>
            <a:chOff x="4826328" y="166303"/>
            <a:chExt cx="3467101" cy="159266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AC6885-9BB6-4F19-8296-F6DE5D4446C1}"/>
                </a:ext>
              </a:extLst>
            </p:cNvPr>
            <p:cNvSpPr txBox="1"/>
            <p:nvPr/>
          </p:nvSpPr>
          <p:spPr>
            <a:xfrm>
              <a:off x="4826328" y="166303"/>
              <a:ext cx="346710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一些其他简单的尝试点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5F49962-F448-4483-9873-837034E32A9D}"/>
                </a:ext>
              </a:extLst>
            </p:cNvPr>
            <p:cNvSpPr txBox="1"/>
            <p:nvPr/>
          </p:nvSpPr>
          <p:spPr>
            <a:xfrm>
              <a:off x="6003634" y="1389639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FAC6885-9BB6-4F19-8296-F6DE5D4446C1}"/>
              </a:ext>
            </a:extLst>
          </p:cNvPr>
          <p:cNvSpPr txBox="1"/>
          <p:nvPr/>
        </p:nvSpPr>
        <p:spPr>
          <a:xfrm>
            <a:off x="1595503" y="1233103"/>
            <a:ext cx="4611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去掉周围模糊的晕影</a:t>
            </a:r>
            <a:endParaRPr lang="en-US" altLang="zh-CN" sz="2000" b="1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endParaRPr lang="en-US" altLang="zh-CN" sz="20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r>
              <a:rPr lang="zh-CN" altLang="en-US" sz="20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参考去阴影的方式进行暗角查找，从而去掉周围昏暗晕影</a:t>
            </a:r>
            <a:endParaRPr lang="en-US" altLang="zh-CN" sz="20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pPr algn="ctr"/>
            <a:endParaRPr lang="zh-CN" altLang="en-US" sz="16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43" y="2541396"/>
            <a:ext cx="3740387" cy="374038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393" y="2507077"/>
            <a:ext cx="3808893" cy="38088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827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0A229DA-E525-4368-B967-DFB80352C760}"/>
              </a:ext>
            </a:extLst>
          </p:cNvPr>
          <p:cNvSpPr/>
          <p:nvPr/>
        </p:nvSpPr>
        <p:spPr>
          <a:xfrm rot="16200000">
            <a:off x="-4651482" y="2491744"/>
            <a:ext cx="10346078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EFF13E-DC61-4D33-B330-87153D6AC239}"/>
              </a:ext>
            </a:extLst>
          </p:cNvPr>
          <p:cNvSpPr/>
          <p:nvPr/>
        </p:nvSpPr>
        <p:spPr>
          <a:xfrm>
            <a:off x="9280421" y="-2041751"/>
            <a:ext cx="4317591" cy="43175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BE972F-D7AC-40CA-B1E9-7AD6E894BABD}"/>
              </a:ext>
            </a:extLst>
          </p:cNvPr>
          <p:cNvSpPr/>
          <p:nvPr/>
        </p:nvSpPr>
        <p:spPr>
          <a:xfrm>
            <a:off x="6280353" y="828367"/>
            <a:ext cx="1186303" cy="11863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93A683-CC65-4CF3-A9EB-898694D65B03}"/>
              </a:ext>
            </a:extLst>
          </p:cNvPr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AC6885-9BB6-4F19-8296-F6DE5D4446C1}"/>
              </a:ext>
            </a:extLst>
          </p:cNvPr>
          <p:cNvSpPr txBox="1"/>
          <p:nvPr/>
        </p:nvSpPr>
        <p:spPr>
          <a:xfrm>
            <a:off x="655320" y="659090"/>
            <a:ext cx="461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尝试其他的去抖动方法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673" y="1783215"/>
            <a:ext cx="4238578" cy="42517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347" y="1798455"/>
            <a:ext cx="4200728" cy="42007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02163" y="1244161"/>
            <a:ext cx="535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模仿</a:t>
            </a:r>
            <a:r>
              <a:rPr lang="en-US" altLang="zh-CN" dirty="0" err="1"/>
              <a:t>ps</a:t>
            </a:r>
            <a:r>
              <a:rPr lang="zh-CN" altLang="en-US" dirty="0"/>
              <a:t>的去抖动滤镜，使用简单的锐化滤镜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875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0A229DA-E525-4368-B967-DFB80352C760}"/>
              </a:ext>
            </a:extLst>
          </p:cNvPr>
          <p:cNvSpPr/>
          <p:nvPr/>
        </p:nvSpPr>
        <p:spPr>
          <a:xfrm rot="16200000">
            <a:off x="-4651482" y="2491744"/>
            <a:ext cx="10346078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EFF13E-DC61-4D33-B330-87153D6AC239}"/>
              </a:ext>
            </a:extLst>
          </p:cNvPr>
          <p:cNvSpPr/>
          <p:nvPr/>
        </p:nvSpPr>
        <p:spPr>
          <a:xfrm>
            <a:off x="9280421" y="-2041751"/>
            <a:ext cx="4317591" cy="43175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BE972F-D7AC-40CA-B1E9-7AD6E894BABD}"/>
              </a:ext>
            </a:extLst>
          </p:cNvPr>
          <p:cNvSpPr/>
          <p:nvPr/>
        </p:nvSpPr>
        <p:spPr>
          <a:xfrm>
            <a:off x="6280353" y="828367"/>
            <a:ext cx="1186303" cy="11863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93A683-CC65-4CF3-A9EB-898694D65B03}"/>
              </a:ext>
            </a:extLst>
          </p:cNvPr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AC6885-9BB6-4F19-8296-F6DE5D4446C1}"/>
              </a:ext>
            </a:extLst>
          </p:cNvPr>
          <p:cNvSpPr txBox="1"/>
          <p:nvPr/>
        </p:nvSpPr>
        <p:spPr>
          <a:xfrm>
            <a:off x="521557" y="978461"/>
            <a:ext cx="4611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简单粗糙的的深度图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0" y="2319278"/>
            <a:ext cx="3151079" cy="34288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851" y="2531367"/>
            <a:ext cx="4335024" cy="339456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43626" y="1876170"/>
            <a:ext cx="5285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测量载玻片微调的距离，尝试进行简单的深度图重建</a:t>
            </a:r>
            <a:r>
              <a:rPr lang="en-US" altLang="zh-CN" sz="1200" dirty="0"/>
              <a:t>-</a:t>
            </a:r>
            <a:r>
              <a:rPr lang="en-US" altLang="zh-CN" sz="1200" dirty="0">
                <a:sym typeface="Wingdings" panose="05000000000000000000" pitchFamily="2" charset="2"/>
              </a:rPr>
              <a:t></a:t>
            </a:r>
            <a:r>
              <a:rPr lang="zh-CN" altLang="en-US" sz="1200" dirty="0"/>
              <a:t>效果不好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385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D0C10CF5-26DB-4D3D-A2FE-827DF5C8A41F}"/>
              </a:ext>
            </a:extLst>
          </p:cNvPr>
          <p:cNvSpPr/>
          <p:nvPr/>
        </p:nvSpPr>
        <p:spPr>
          <a:xfrm>
            <a:off x="2578510" y="-2332357"/>
            <a:ext cx="11857703" cy="118577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09600" dist="38100" dir="10800000" sx="102000" sy="102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CF843D-24A7-4C92-AEC4-7CF125328CF9}"/>
              </a:ext>
            </a:extLst>
          </p:cNvPr>
          <p:cNvSpPr/>
          <p:nvPr/>
        </p:nvSpPr>
        <p:spPr>
          <a:xfrm>
            <a:off x="1187049" y="4196991"/>
            <a:ext cx="3348275" cy="1346804"/>
          </a:xfrm>
          <a:prstGeom prst="rect">
            <a:avLst/>
          </a:prstGeom>
          <a:solidFill>
            <a:srgbClr val="D1D1D1">
              <a:alpha val="4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AF690A-51B7-41B1-95EB-186EFF952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21" y="1714499"/>
            <a:ext cx="3343731" cy="3429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33D2D4-77A4-4AD2-9D05-D0D0CA288214}"/>
              </a:ext>
            </a:extLst>
          </p:cNvPr>
          <p:cNvSpPr txBox="1"/>
          <p:nvPr/>
        </p:nvSpPr>
        <p:spPr>
          <a:xfrm>
            <a:off x="5533727" y="1592827"/>
            <a:ext cx="1644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5858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04</a:t>
            </a:r>
            <a:endParaRPr lang="zh-CN" altLang="en-US" sz="7200" dirty="0">
              <a:solidFill>
                <a:srgbClr val="58585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D1CEBB-AC3A-476E-8500-AB50FE7505CA}"/>
              </a:ext>
            </a:extLst>
          </p:cNvPr>
          <p:cNvSpPr txBox="1"/>
          <p:nvPr/>
        </p:nvSpPr>
        <p:spPr>
          <a:xfrm>
            <a:off x="5533727" y="2750441"/>
            <a:ext cx="57588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600" dirty="0">
                <a:solidFill>
                  <a:srgbClr val="7E7E7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存在的问题与</a:t>
            </a:r>
            <a:endParaRPr lang="en-US" altLang="zh-CN" sz="4400" b="1" spc="600" dirty="0">
              <a:solidFill>
                <a:srgbClr val="7E7E7E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4400" b="1" spc="600" dirty="0">
                <a:solidFill>
                  <a:srgbClr val="7E7E7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未来可能的改进点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636945C3-BBDA-41FD-BCED-AC9C08F3E4E1}"/>
              </a:ext>
            </a:extLst>
          </p:cNvPr>
          <p:cNvSpPr/>
          <p:nvPr/>
        </p:nvSpPr>
        <p:spPr>
          <a:xfrm rot="5400000">
            <a:off x="10586365" y="3189576"/>
            <a:ext cx="527723" cy="286115"/>
          </a:xfrm>
          <a:prstGeom prst="triangle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BEACD10-58AB-4025-8C7F-018E33D64A3E}"/>
              </a:ext>
            </a:extLst>
          </p:cNvPr>
          <p:cNvGrpSpPr/>
          <p:nvPr/>
        </p:nvGrpSpPr>
        <p:grpSpPr>
          <a:xfrm>
            <a:off x="5636760" y="4768616"/>
            <a:ext cx="1400473" cy="422615"/>
            <a:chOff x="5636760" y="4768616"/>
            <a:chExt cx="1400473" cy="42261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9BF9347-E605-4384-85FC-515872C74B56}"/>
                </a:ext>
              </a:extLst>
            </p:cNvPr>
            <p:cNvSpPr/>
            <p:nvPr/>
          </p:nvSpPr>
          <p:spPr>
            <a:xfrm>
              <a:off x="5636760" y="4768616"/>
              <a:ext cx="1400473" cy="422615"/>
            </a:xfrm>
            <a:prstGeom prst="rect">
              <a:avLst/>
            </a:prstGeom>
            <a:noFill/>
            <a:ln w="6350">
              <a:solidFill>
                <a:srgbClr val="585858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184458C-DDF1-4EA3-B1CD-394D0E583D13}"/>
                </a:ext>
              </a:extLst>
            </p:cNvPr>
            <p:cNvSpPr txBox="1"/>
            <p:nvPr/>
          </p:nvSpPr>
          <p:spPr>
            <a:xfrm>
              <a:off x="5636760" y="4795257"/>
              <a:ext cx="1149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pc="300" dirty="0">
                  <a:solidFill>
                    <a:srgbClr val="7E7E7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START</a:t>
              </a:r>
              <a:endParaRPr lang="zh-CN" altLang="en-US" spc="300" dirty="0">
                <a:solidFill>
                  <a:srgbClr val="7E7E7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3" name="箭头: V 形 12">
              <a:extLst>
                <a:ext uri="{FF2B5EF4-FFF2-40B4-BE49-F238E27FC236}">
                  <a16:creationId xmlns:a16="http://schemas.microsoft.com/office/drawing/2014/main" id="{24EBD927-3B14-400F-BED7-7B0C42AB5E47}"/>
                </a:ext>
              </a:extLst>
            </p:cNvPr>
            <p:cNvSpPr/>
            <p:nvPr/>
          </p:nvSpPr>
          <p:spPr>
            <a:xfrm>
              <a:off x="6798469" y="4883944"/>
              <a:ext cx="100012" cy="180975"/>
            </a:xfrm>
            <a:prstGeom prst="chevron">
              <a:avLst>
                <a:gd name="adj" fmla="val 61905"/>
              </a:avLst>
            </a:prstGeom>
            <a:solidFill>
              <a:srgbClr val="7E7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9801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0A229DA-E525-4368-B967-DFB80352C760}"/>
              </a:ext>
            </a:extLst>
          </p:cNvPr>
          <p:cNvSpPr/>
          <p:nvPr/>
        </p:nvSpPr>
        <p:spPr>
          <a:xfrm rot="16200000">
            <a:off x="-4651482" y="2491744"/>
            <a:ext cx="10346078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EFF13E-DC61-4D33-B330-87153D6AC239}"/>
              </a:ext>
            </a:extLst>
          </p:cNvPr>
          <p:cNvSpPr/>
          <p:nvPr/>
        </p:nvSpPr>
        <p:spPr>
          <a:xfrm>
            <a:off x="9280421" y="-2041751"/>
            <a:ext cx="4317591" cy="43175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BE972F-D7AC-40CA-B1E9-7AD6E894BABD}"/>
              </a:ext>
            </a:extLst>
          </p:cNvPr>
          <p:cNvSpPr/>
          <p:nvPr/>
        </p:nvSpPr>
        <p:spPr>
          <a:xfrm>
            <a:off x="6280353" y="828367"/>
            <a:ext cx="1186303" cy="11863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93A683-CC65-4CF3-A9EB-898694D65B03}"/>
              </a:ext>
            </a:extLst>
          </p:cNvPr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AC6885-9BB6-4F19-8296-F6DE5D4446C1}"/>
              </a:ext>
            </a:extLst>
          </p:cNvPr>
          <p:cNvSpPr txBox="1"/>
          <p:nvPr/>
        </p:nvSpPr>
        <p:spPr>
          <a:xfrm>
            <a:off x="1161103" y="650244"/>
            <a:ext cx="5829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从硬件的角度更好地消除物理色差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31" y="1512792"/>
            <a:ext cx="3667125" cy="1971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56" y="1364215"/>
            <a:ext cx="4562475" cy="19145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36617" y="377952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添加</a:t>
            </a:r>
            <a:r>
              <a:rPr lang="en-US" altLang="zh-CN" dirty="0"/>
              <a:t>BR</a:t>
            </a:r>
            <a:r>
              <a:rPr lang="zh-CN" altLang="en-US" dirty="0"/>
              <a:t>镜片</a:t>
            </a:r>
          </a:p>
        </p:txBody>
      </p:sp>
      <p:pic>
        <p:nvPicPr>
          <p:cNvPr id="1026" name="Picture 2" descr="è²å·®åç´«è¾¹æä»ä¹åºå« è½å¤å®å¨é¿åå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9"/>
          <a:stretch/>
        </p:blipFill>
        <p:spPr bwMode="auto">
          <a:xfrm>
            <a:off x="1161103" y="4116182"/>
            <a:ext cx="6381750" cy="172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humbnail.xitek.com/201108/281/28144/28144_1314283029.jpg!w64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20" y="3324010"/>
            <a:ext cx="3170186" cy="328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94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D0C10CF5-26DB-4D3D-A2FE-827DF5C8A41F}"/>
              </a:ext>
            </a:extLst>
          </p:cNvPr>
          <p:cNvSpPr/>
          <p:nvPr/>
        </p:nvSpPr>
        <p:spPr>
          <a:xfrm>
            <a:off x="2635856" y="-2499853"/>
            <a:ext cx="11857703" cy="118577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09600" dist="38100" dir="10800000" sx="102000" sy="102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CF843D-24A7-4C92-AEC4-7CF125328CF9}"/>
              </a:ext>
            </a:extLst>
          </p:cNvPr>
          <p:cNvSpPr/>
          <p:nvPr/>
        </p:nvSpPr>
        <p:spPr>
          <a:xfrm>
            <a:off x="1187049" y="4196991"/>
            <a:ext cx="3348275" cy="1346804"/>
          </a:xfrm>
          <a:prstGeom prst="rect">
            <a:avLst/>
          </a:prstGeom>
          <a:solidFill>
            <a:srgbClr val="D1D1D1">
              <a:alpha val="4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AF690A-51B7-41B1-95EB-186EFF952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21" y="1714499"/>
            <a:ext cx="3343731" cy="3429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33D2D4-77A4-4AD2-9D05-D0D0CA288214}"/>
              </a:ext>
            </a:extLst>
          </p:cNvPr>
          <p:cNvSpPr txBox="1"/>
          <p:nvPr/>
        </p:nvSpPr>
        <p:spPr>
          <a:xfrm>
            <a:off x="5533727" y="1592827"/>
            <a:ext cx="1644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5858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7200" dirty="0">
              <a:solidFill>
                <a:srgbClr val="58585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D1CEBB-AC3A-476E-8500-AB50FE7505CA}"/>
              </a:ext>
            </a:extLst>
          </p:cNvPr>
          <p:cNvSpPr txBox="1"/>
          <p:nvPr/>
        </p:nvSpPr>
        <p:spPr>
          <a:xfrm>
            <a:off x="5533725" y="2908484"/>
            <a:ext cx="4248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600" dirty="0">
                <a:solidFill>
                  <a:srgbClr val="7E7E7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硬件架构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636945C3-BBDA-41FD-BCED-AC9C08F3E4E1}"/>
              </a:ext>
            </a:extLst>
          </p:cNvPr>
          <p:cNvSpPr/>
          <p:nvPr/>
        </p:nvSpPr>
        <p:spPr>
          <a:xfrm rot="5400000">
            <a:off x="10586365" y="3189576"/>
            <a:ext cx="527723" cy="286115"/>
          </a:xfrm>
          <a:prstGeom prst="triangle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BEACD10-58AB-4025-8C7F-018E33D64A3E}"/>
              </a:ext>
            </a:extLst>
          </p:cNvPr>
          <p:cNvGrpSpPr/>
          <p:nvPr/>
        </p:nvGrpSpPr>
        <p:grpSpPr>
          <a:xfrm>
            <a:off x="5636760" y="4768616"/>
            <a:ext cx="1400473" cy="422615"/>
            <a:chOff x="5636760" y="4768616"/>
            <a:chExt cx="1400473" cy="42261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9BF9347-E605-4384-85FC-515872C74B56}"/>
                </a:ext>
              </a:extLst>
            </p:cNvPr>
            <p:cNvSpPr/>
            <p:nvPr/>
          </p:nvSpPr>
          <p:spPr>
            <a:xfrm>
              <a:off x="5636760" y="4768616"/>
              <a:ext cx="1400473" cy="422615"/>
            </a:xfrm>
            <a:prstGeom prst="rect">
              <a:avLst/>
            </a:prstGeom>
            <a:noFill/>
            <a:ln w="6350">
              <a:solidFill>
                <a:srgbClr val="585858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184458C-DDF1-4EA3-B1CD-394D0E583D13}"/>
                </a:ext>
              </a:extLst>
            </p:cNvPr>
            <p:cNvSpPr txBox="1"/>
            <p:nvPr/>
          </p:nvSpPr>
          <p:spPr>
            <a:xfrm>
              <a:off x="5636760" y="4795257"/>
              <a:ext cx="1149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pc="300" dirty="0">
                  <a:solidFill>
                    <a:srgbClr val="7E7E7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hlinkClick r:id="rId5" action="ppaction://hlinkfile"/>
                </a:rPr>
                <a:t>START</a:t>
              </a:r>
              <a:endParaRPr lang="zh-CN" altLang="en-US" spc="300" dirty="0">
                <a:solidFill>
                  <a:srgbClr val="7E7E7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3" name="箭头: V 形 12">
              <a:extLst>
                <a:ext uri="{FF2B5EF4-FFF2-40B4-BE49-F238E27FC236}">
                  <a16:creationId xmlns:a16="http://schemas.microsoft.com/office/drawing/2014/main" id="{24EBD927-3B14-400F-BED7-7B0C42AB5E47}"/>
                </a:ext>
              </a:extLst>
            </p:cNvPr>
            <p:cNvSpPr/>
            <p:nvPr/>
          </p:nvSpPr>
          <p:spPr>
            <a:xfrm>
              <a:off x="6798469" y="4883944"/>
              <a:ext cx="100012" cy="180975"/>
            </a:xfrm>
            <a:prstGeom prst="chevron">
              <a:avLst>
                <a:gd name="adj" fmla="val 61905"/>
              </a:avLst>
            </a:prstGeom>
            <a:solidFill>
              <a:srgbClr val="7E7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2077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0A229DA-E525-4368-B967-DFB80352C760}"/>
              </a:ext>
            </a:extLst>
          </p:cNvPr>
          <p:cNvSpPr/>
          <p:nvPr/>
        </p:nvSpPr>
        <p:spPr>
          <a:xfrm rot="16200000">
            <a:off x="-4651482" y="2491744"/>
            <a:ext cx="10346078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EFF13E-DC61-4D33-B330-87153D6AC239}"/>
              </a:ext>
            </a:extLst>
          </p:cNvPr>
          <p:cNvSpPr/>
          <p:nvPr/>
        </p:nvSpPr>
        <p:spPr>
          <a:xfrm>
            <a:off x="9280421" y="-2041751"/>
            <a:ext cx="4317591" cy="43175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BE972F-D7AC-40CA-B1E9-7AD6E894BABD}"/>
              </a:ext>
            </a:extLst>
          </p:cNvPr>
          <p:cNvSpPr/>
          <p:nvPr/>
        </p:nvSpPr>
        <p:spPr>
          <a:xfrm>
            <a:off x="6280353" y="828367"/>
            <a:ext cx="1186303" cy="11863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93A683-CC65-4CF3-A9EB-898694D65B03}"/>
              </a:ext>
            </a:extLst>
          </p:cNvPr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AC6885-9BB6-4F19-8296-F6DE5D4446C1}"/>
              </a:ext>
            </a:extLst>
          </p:cNvPr>
          <p:cNvSpPr txBox="1"/>
          <p:nvPr/>
        </p:nvSpPr>
        <p:spPr>
          <a:xfrm>
            <a:off x="1506112" y="828367"/>
            <a:ext cx="589617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数据结果的量化统计与可视化呈现</a:t>
            </a:r>
            <a:endParaRPr lang="en-US" altLang="zh-CN" sz="24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pPr algn="ctr"/>
            <a:endParaRPr lang="en-US" altLang="zh-CN" sz="24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pPr algn="ctr"/>
            <a:endParaRPr lang="en-US" altLang="zh-CN" sz="24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r>
              <a:rPr lang="zh-CN" altLang="en-US" sz="24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更高倍数的透镜组合</a:t>
            </a:r>
            <a:endParaRPr lang="en-US" altLang="zh-CN" sz="24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endParaRPr lang="en-US" altLang="zh-CN" sz="24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endParaRPr lang="en-US" altLang="zh-CN" sz="24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r>
              <a:rPr lang="zh-CN" altLang="en-US" sz="24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神经网络参数的进一步优化与调整</a:t>
            </a:r>
            <a:endParaRPr lang="en-US" altLang="zh-CN" sz="24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endParaRPr lang="en-US" altLang="zh-CN" sz="24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endParaRPr lang="en-US" altLang="zh-CN" sz="24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r>
              <a:rPr lang="zh-CN" altLang="en-US" sz="24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低倍物镜到高倍物镜的学习</a:t>
            </a:r>
            <a:endParaRPr lang="en-US" altLang="zh-CN" sz="24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endParaRPr lang="en-US" altLang="zh-CN" sz="16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endParaRPr lang="en-US" altLang="zh-CN" sz="16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endParaRPr lang="en-US" altLang="zh-CN" sz="16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pPr algn="ctr"/>
            <a:endParaRPr lang="en-US" altLang="zh-CN" sz="16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pPr algn="ctr"/>
            <a:endParaRPr lang="en-US" altLang="zh-CN" sz="16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pPr algn="ctr"/>
            <a:endParaRPr lang="en-US" altLang="zh-CN" sz="16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pPr algn="ctr"/>
            <a:endParaRPr lang="en-US" altLang="zh-CN" sz="16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035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359D750-12D5-42E3-ACAF-F60E8A0A32B5}"/>
              </a:ext>
            </a:extLst>
          </p:cNvPr>
          <p:cNvSpPr/>
          <p:nvPr/>
        </p:nvSpPr>
        <p:spPr>
          <a:xfrm>
            <a:off x="-936607" y="-133469"/>
            <a:ext cx="13332247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A9B6FD4-500A-4374-B12A-B8958F487A33}"/>
              </a:ext>
            </a:extLst>
          </p:cNvPr>
          <p:cNvSpPr/>
          <p:nvPr/>
        </p:nvSpPr>
        <p:spPr>
          <a:xfrm>
            <a:off x="10706100" y="372726"/>
            <a:ext cx="495300" cy="495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68300" sx="107000" sy="107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83D6673-22ED-48B5-8DAB-BC712CB49852}"/>
              </a:ext>
            </a:extLst>
          </p:cNvPr>
          <p:cNvSpPr/>
          <p:nvPr/>
        </p:nvSpPr>
        <p:spPr>
          <a:xfrm>
            <a:off x="940607" y="1873263"/>
            <a:ext cx="2737290" cy="27372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239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37D620A-734B-4798-ACE4-4ECD5634B79D}"/>
              </a:ext>
            </a:extLst>
          </p:cNvPr>
          <p:cNvSpPr/>
          <p:nvPr/>
        </p:nvSpPr>
        <p:spPr>
          <a:xfrm>
            <a:off x="540557" y="3028950"/>
            <a:ext cx="800100" cy="800100"/>
          </a:xfrm>
          <a:prstGeom prst="ellipse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9B27B2-E982-41D6-821A-0830CA4A9B3E}"/>
              </a:ext>
            </a:extLst>
          </p:cNvPr>
          <p:cNvSpPr txBox="1"/>
          <p:nvPr/>
        </p:nvSpPr>
        <p:spPr>
          <a:xfrm>
            <a:off x="3464168" y="1713798"/>
            <a:ext cx="7885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spc="400" dirty="0">
                <a:solidFill>
                  <a:srgbClr val="7E7E7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Thanks for watching</a:t>
            </a:r>
            <a:endParaRPr lang="zh-CN" altLang="en-US" sz="6000" spc="400" dirty="0">
              <a:solidFill>
                <a:srgbClr val="7E7E7E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DA93E8-229A-4E74-8C5B-F3F6CD4655FB}"/>
              </a:ext>
            </a:extLst>
          </p:cNvPr>
          <p:cNvSpPr txBox="1"/>
          <p:nvPr/>
        </p:nvSpPr>
        <p:spPr>
          <a:xfrm>
            <a:off x="4179452" y="3239444"/>
            <a:ext cx="5980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spc="400" dirty="0">
                <a:solidFill>
                  <a:srgbClr val="40404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谢谢观看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5D970BA2-DE7B-4979-B2B8-FCE6185FD869}"/>
              </a:ext>
            </a:extLst>
          </p:cNvPr>
          <p:cNvSpPr/>
          <p:nvPr/>
        </p:nvSpPr>
        <p:spPr>
          <a:xfrm rot="5400000">
            <a:off x="10493048" y="2982884"/>
            <a:ext cx="538328" cy="353904"/>
          </a:xfrm>
          <a:prstGeom prst="triangl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E5FADFD-D334-4AA7-BAF5-E59162C02373}"/>
              </a:ext>
            </a:extLst>
          </p:cNvPr>
          <p:cNvSpPr/>
          <p:nvPr/>
        </p:nvSpPr>
        <p:spPr>
          <a:xfrm>
            <a:off x="10318553" y="5012840"/>
            <a:ext cx="1151725" cy="11517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68300" sx="107000" sy="10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C6C9F37-0BF0-416D-B776-8C3F5AF02D07}"/>
              </a:ext>
            </a:extLst>
          </p:cNvPr>
          <p:cNvSpPr/>
          <p:nvPr/>
        </p:nvSpPr>
        <p:spPr>
          <a:xfrm>
            <a:off x="3274178" y="5542002"/>
            <a:ext cx="379981" cy="379981"/>
          </a:xfrm>
          <a:prstGeom prst="ellipse">
            <a:avLst/>
          </a:prstGeom>
          <a:solidFill>
            <a:srgbClr val="7E7E7E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607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BA066BB8-AC76-477E-93F3-5EFAE5235F6E}"/>
              </a:ext>
            </a:extLst>
          </p:cNvPr>
          <p:cNvSpPr/>
          <p:nvPr/>
        </p:nvSpPr>
        <p:spPr>
          <a:xfrm>
            <a:off x="-1352551" y="3790950"/>
            <a:ext cx="4686300" cy="4686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923D975-C995-4B4D-A0E7-9C9AAB372879}"/>
              </a:ext>
            </a:extLst>
          </p:cNvPr>
          <p:cNvGrpSpPr/>
          <p:nvPr/>
        </p:nvGrpSpPr>
        <p:grpSpPr>
          <a:xfrm>
            <a:off x="335278" y="330247"/>
            <a:ext cx="3467101" cy="954107"/>
            <a:chOff x="761998" y="1262064"/>
            <a:chExt cx="3467101" cy="954107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8433594-0044-47BE-9BC8-1A684CBAEFE3}"/>
                </a:ext>
              </a:extLst>
            </p:cNvPr>
            <p:cNvSpPr txBox="1"/>
            <p:nvPr/>
          </p:nvSpPr>
          <p:spPr>
            <a:xfrm>
              <a:off x="761998" y="1262064"/>
              <a:ext cx="3467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400" dirty="0">
                  <a:solidFill>
                    <a:srgbClr val="404040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整体结构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3D85ECA-BC9B-4B2A-BC8A-6FADBA8E56CC}"/>
                </a:ext>
              </a:extLst>
            </p:cNvPr>
            <p:cNvSpPr txBox="1"/>
            <p:nvPr/>
          </p:nvSpPr>
          <p:spPr>
            <a:xfrm>
              <a:off x="1057164" y="184683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>
                <a:solidFill>
                  <a:srgbClr val="404040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sp>
        <p:nvSpPr>
          <p:cNvPr id="19" name="椭圆 18">
            <a:extLst>
              <a:ext uri="{FF2B5EF4-FFF2-40B4-BE49-F238E27FC236}">
                <a16:creationId xmlns:a16="http://schemas.microsoft.com/office/drawing/2014/main" id="{5CB121ED-F0B2-44E2-BD6F-E29C52A4CA66}"/>
              </a:ext>
            </a:extLst>
          </p:cNvPr>
          <p:cNvSpPr/>
          <p:nvPr/>
        </p:nvSpPr>
        <p:spPr>
          <a:xfrm>
            <a:off x="11782425" y="6419850"/>
            <a:ext cx="552450" cy="5524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325" y="1420336"/>
            <a:ext cx="3120324" cy="4153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56" y="1392871"/>
            <a:ext cx="3099443" cy="41261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543" y="1392871"/>
            <a:ext cx="3047882" cy="40574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026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457E3A51-0D3E-493C-B562-37CEC9C1A03B}"/>
              </a:ext>
            </a:extLst>
          </p:cNvPr>
          <p:cNvSpPr/>
          <p:nvPr/>
        </p:nvSpPr>
        <p:spPr>
          <a:xfrm>
            <a:off x="-685800" y="-4076700"/>
            <a:ext cx="13563600" cy="8153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33400" dist="38100" dir="5400000" sx="101000" sy="101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1ECE128-ED8A-4796-BC7B-347C2B2B2DA8}"/>
              </a:ext>
            </a:extLst>
          </p:cNvPr>
          <p:cNvGrpSpPr/>
          <p:nvPr/>
        </p:nvGrpSpPr>
        <p:grpSpPr>
          <a:xfrm>
            <a:off x="331986" y="679268"/>
            <a:ext cx="3467101" cy="954107"/>
            <a:chOff x="4362449" y="804864"/>
            <a:chExt cx="3467101" cy="95410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FAC6885-9BB6-4F19-8296-F6DE5D4446C1}"/>
                </a:ext>
              </a:extLst>
            </p:cNvPr>
            <p:cNvSpPr txBox="1"/>
            <p:nvPr/>
          </p:nvSpPr>
          <p:spPr>
            <a:xfrm>
              <a:off x="4362449" y="804864"/>
              <a:ext cx="3467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具体细节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5F49962-F448-4483-9873-837034E32A9D}"/>
                </a:ext>
              </a:extLst>
            </p:cNvPr>
            <p:cNvSpPr txBox="1"/>
            <p:nvPr/>
          </p:nvSpPr>
          <p:spPr>
            <a:xfrm>
              <a:off x="6003634" y="1389639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759" y="1474084"/>
            <a:ext cx="2552381" cy="27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448" y="2345513"/>
            <a:ext cx="5733333" cy="101904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16448" y="3906175"/>
            <a:ext cx="629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可以调节物距与可以更换透镜的透镜组</a:t>
            </a:r>
            <a:r>
              <a:rPr lang="en-US" altLang="zh-CN" dirty="0"/>
              <a:t>+</a:t>
            </a:r>
            <a:r>
              <a:rPr lang="zh-CN" altLang="en-US" dirty="0"/>
              <a:t>载玻片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149565" y="4881030"/>
            <a:ext cx="629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可以调节光源远近与光孔大小的光源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431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82E01BC3-13CC-4939-9FAA-E11DACEB549A}"/>
              </a:ext>
            </a:extLst>
          </p:cNvPr>
          <p:cNvSpPr/>
          <p:nvPr/>
        </p:nvSpPr>
        <p:spPr>
          <a:xfrm>
            <a:off x="-44242" y="1871412"/>
            <a:ext cx="546457" cy="3115176"/>
          </a:xfrm>
          <a:prstGeom prst="homePlate">
            <a:avLst>
              <a:gd name="adj" fmla="val 30645"/>
            </a:avLst>
          </a:prstGeom>
          <a:solidFill>
            <a:schemeClr val="bg1"/>
          </a:solidFill>
          <a:ln>
            <a:noFill/>
          </a:ln>
          <a:effectLst>
            <a:outerShdw blurRad="304800" dist="38100" sx="102000" sy="102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58899" y="2118621"/>
            <a:ext cx="4570995" cy="343181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37979" y="1570345"/>
            <a:ext cx="3310345" cy="4406897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C1ECE128-ED8A-4796-BC7B-347C2B2B2DA8}"/>
              </a:ext>
            </a:extLst>
          </p:cNvPr>
          <p:cNvGrpSpPr/>
          <p:nvPr/>
        </p:nvGrpSpPr>
        <p:grpSpPr>
          <a:xfrm>
            <a:off x="1160950" y="886406"/>
            <a:ext cx="3467101" cy="1462059"/>
            <a:chOff x="5115213" y="296912"/>
            <a:chExt cx="3467101" cy="1462059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FAC6885-9BB6-4F19-8296-F6DE5D4446C1}"/>
                </a:ext>
              </a:extLst>
            </p:cNvPr>
            <p:cNvSpPr txBox="1"/>
            <p:nvPr/>
          </p:nvSpPr>
          <p:spPr>
            <a:xfrm>
              <a:off x="5115213" y="296912"/>
              <a:ext cx="3467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透镜组内部结构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5F49962-F448-4483-9873-837034E32A9D}"/>
                </a:ext>
              </a:extLst>
            </p:cNvPr>
            <p:cNvSpPr txBox="1"/>
            <p:nvPr/>
          </p:nvSpPr>
          <p:spPr>
            <a:xfrm>
              <a:off x="6003634" y="1389639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1344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D0C10CF5-26DB-4D3D-A2FE-827DF5C8A41F}"/>
              </a:ext>
            </a:extLst>
          </p:cNvPr>
          <p:cNvSpPr/>
          <p:nvPr/>
        </p:nvSpPr>
        <p:spPr>
          <a:xfrm>
            <a:off x="2654710" y="-2499852"/>
            <a:ext cx="11857703" cy="118577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09600" dist="38100" dir="10800000" sx="102000" sy="102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CF843D-24A7-4C92-AEC4-7CF125328CF9}"/>
              </a:ext>
            </a:extLst>
          </p:cNvPr>
          <p:cNvSpPr/>
          <p:nvPr/>
        </p:nvSpPr>
        <p:spPr>
          <a:xfrm>
            <a:off x="1187049" y="4196991"/>
            <a:ext cx="3348275" cy="1346804"/>
          </a:xfrm>
          <a:prstGeom prst="rect">
            <a:avLst/>
          </a:prstGeom>
          <a:solidFill>
            <a:srgbClr val="D1D1D1">
              <a:alpha val="4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AF690A-51B7-41B1-95EB-186EFF952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21" y="1714499"/>
            <a:ext cx="3343731" cy="3429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33D2D4-77A4-4AD2-9D05-D0D0CA288214}"/>
              </a:ext>
            </a:extLst>
          </p:cNvPr>
          <p:cNvSpPr txBox="1"/>
          <p:nvPr/>
        </p:nvSpPr>
        <p:spPr>
          <a:xfrm>
            <a:off x="5533727" y="1592827"/>
            <a:ext cx="1644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5858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7200" dirty="0">
              <a:solidFill>
                <a:srgbClr val="58585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D1CEBB-AC3A-476E-8500-AB50FE7505CA}"/>
              </a:ext>
            </a:extLst>
          </p:cNvPr>
          <p:cNvSpPr txBox="1"/>
          <p:nvPr/>
        </p:nvSpPr>
        <p:spPr>
          <a:xfrm>
            <a:off x="5533725" y="2908484"/>
            <a:ext cx="4248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600" dirty="0">
                <a:solidFill>
                  <a:srgbClr val="7E7E7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基本拍摄效果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636945C3-BBDA-41FD-BCED-AC9C08F3E4E1}"/>
              </a:ext>
            </a:extLst>
          </p:cNvPr>
          <p:cNvSpPr/>
          <p:nvPr/>
        </p:nvSpPr>
        <p:spPr>
          <a:xfrm rot="5400000">
            <a:off x="10586365" y="3189576"/>
            <a:ext cx="527723" cy="286115"/>
          </a:xfrm>
          <a:prstGeom prst="triangle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BEACD10-58AB-4025-8C7F-018E33D64A3E}"/>
              </a:ext>
            </a:extLst>
          </p:cNvPr>
          <p:cNvGrpSpPr/>
          <p:nvPr/>
        </p:nvGrpSpPr>
        <p:grpSpPr>
          <a:xfrm>
            <a:off x="5636760" y="4768616"/>
            <a:ext cx="1400473" cy="422615"/>
            <a:chOff x="5636760" y="4768616"/>
            <a:chExt cx="1400473" cy="42261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9BF9347-E605-4384-85FC-515872C74B56}"/>
                </a:ext>
              </a:extLst>
            </p:cNvPr>
            <p:cNvSpPr/>
            <p:nvPr/>
          </p:nvSpPr>
          <p:spPr>
            <a:xfrm>
              <a:off x="5636760" y="4768616"/>
              <a:ext cx="1400473" cy="422615"/>
            </a:xfrm>
            <a:prstGeom prst="rect">
              <a:avLst/>
            </a:prstGeom>
            <a:noFill/>
            <a:ln w="6350">
              <a:solidFill>
                <a:srgbClr val="585858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184458C-DDF1-4EA3-B1CD-394D0E583D13}"/>
                </a:ext>
              </a:extLst>
            </p:cNvPr>
            <p:cNvSpPr txBox="1"/>
            <p:nvPr/>
          </p:nvSpPr>
          <p:spPr>
            <a:xfrm>
              <a:off x="5636760" y="4795257"/>
              <a:ext cx="1149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pc="300" dirty="0">
                  <a:solidFill>
                    <a:srgbClr val="7E7E7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START</a:t>
              </a:r>
              <a:endParaRPr lang="zh-CN" altLang="en-US" spc="300" dirty="0">
                <a:solidFill>
                  <a:srgbClr val="7E7E7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3" name="箭头: V 形 12">
              <a:extLst>
                <a:ext uri="{FF2B5EF4-FFF2-40B4-BE49-F238E27FC236}">
                  <a16:creationId xmlns:a16="http://schemas.microsoft.com/office/drawing/2014/main" id="{24EBD927-3B14-400F-BED7-7B0C42AB5E47}"/>
                </a:ext>
              </a:extLst>
            </p:cNvPr>
            <p:cNvSpPr/>
            <p:nvPr/>
          </p:nvSpPr>
          <p:spPr>
            <a:xfrm>
              <a:off x="6798469" y="4883944"/>
              <a:ext cx="100012" cy="180975"/>
            </a:xfrm>
            <a:prstGeom prst="chevron">
              <a:avLst>
                <a:gd name="adj" fmla="val 61905"/>
              </a:avLst>
            </a:prstGeom>
            <a:solidFill>
              <a:srgbClr val="7E7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0595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0A229DA-E525-4368-B967-DFB80352C760}"/>
              </a:ext>
            </a:extLst>
          </p:cNvPr>
          <p:cNvSpPr/>
          <p:nvPr/>
        </p:nvSpPr>
        <p:spPr>
          <a:xfrm rot="16200000">
            <a:off x="-4651482" y="2491744"/>
            <a:ext cx="10346078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EFF13E-DC61-4D33-B330-87153D6AC239}"/>
              </a:ext>
            </a:extLst>
          </p:cNvPr>
          <p:cNvSpPr/>
          <p:nvPr/>
        </p:nvSpPr>
        <p:spPr>
          <a:xfrm>
            <a:off x="9280421" y="-2041751"/>
            <a:ext cx="4317591" cy="43175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BE972F-D7AC-40CA-B1E9-7AD6E894BABD}"/>
              </a:ext>
            </a:extLst>
          </p:cNvPr>
          <p:cNvSpPr/>
          <p:nvPr/>
        </p:nvSpPr>
        <p:spPr>
          <a:xfrm>
            <a:off x="6280353" y="828367"/>
            <a:ext cx="1186303" cy="11863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93A683-CC65-4CF3-A9EB-898694D65B03}"/>
              </a:ext>
            </a:extLst>
          </p:cNvPr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37" y="1824989"/>
            <a:ext cx="2874010" cy="2874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382" y="1783214"/>
            <a:ext cx="2915785" cy="2915785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C1ECE128-ED8A-4796-BC7B-347C2B2B2DA8}"/>
              </a:ext>
            </a:extLst>
          </p:cNvPr>
          <p:cNvGrpSpPr/>
          <p:nvPr/>
        </p:nvGrpSpPr>
        <p:grpSpPr>
          <a:xfrm>
            <a:off x="1906369" y="690488"/>
            <a:ext cx="3467101" cy="1462059"/>
            <a:chOff x="5115213" y="296912"/>
            <a:chExt cx="3467101" cy="146205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AC6885-9BB6-4F19-8296-F6DE5D4446C1}"/>
                </a:ext>
              </a:extLst>
            </p:cNvPr>
            <p:cNvSpPr txBox="1"/>
            <p:nvPr/>
          </p:nvSpPr>
          <p:spPr>
            <a:xfrm>
              <a:off x="5115213" y="296912"/>
              <a:ext cx="3467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蚊子与口器标本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5F49962-F448-4483-9873-837034E32A9D}"/>
                </a:ext>
              </a:extLst>
            </p:cNvPr>
            <p:cNvSpPr txBox="1"/>
            <p:nvPr/>
          </p:nvSpPr>
          <p:spPr>
            <a:xfrm>
              <a:off x="6003634" y="1389639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763" y="1783214"/>
            <a:ext cx="2890337" cy="28903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439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0A229DA-E525-4368-B967-DFB80352C760}"/>
              </a:ext>
            </a:extLst>
          </p:cNvPr>
          <p:cNvSpPr/>
          <p:nvPr/>
        </p:nvSpPr>
        <p:spPr>
          <a:xfrm rot="16200000">
            <a:off x="-4651482" y="2491744"/>
            <a:ext cx="10346078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5EFF13E-DC61-4D33-B330-87153D6AC239}"/>
              </a:ext>
            </a:extLst>
          </p:cNvPr>
          <p:cNvSpPr/>
          <p:nvPr/>
        </p:nvSpPr>
        <p:spPr>
          <a:xfrm>
            <a:off x="9280421" y="-2041751"/>
            <a:ext cx="4317591" cy="43175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BE972F-D7AC-40CA-B1E9-7AD6E894BABD}"/>
              </a:ext>
            </a:extLst>
          </p:cNvPr>
          <p:cNvSpPr/>
          <p:nvPr/>
        </p:nvSpPr>
        <p:spPr>
          <a:xfrm>
            <a:off x="6280353" y="828367"/>
            <a:ext cx="1186303" cy="11863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93A683-CC65-4CF3-A9EB-898694D65B03}"/>
              </a:ext>
            </a:extLst>
          </p:cNvPr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1ECE128-ED8A-4796-BC7B-347C2B2B2DA8}"/>
              </a:ext>
            </a:extLst>
          </p:cNvPr>
          <p:cNvGrpSpPr/>
          <p:nvPr/>
        </p:nvGrpSpPr>
        <p:grpSpPr>
          <a:xfrm>
            <a:off x="1492685" y="690488"/>
            <a:ext cx="3467101" cy="1462059"/>
            <a:chOff x="5115213" y="296912"/>
            <a:chExt cx="3467101" cy="146205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AC6885-9BB6-4F19-8296-F6DE5D4446C1}"/>
                </a:ext>
              </a:extLst>
            </p:cNvPr>
            <p:cNvSpPr txBox="1"/>
            <p:nvPr/>
          </p:nvSpPr>
          <p:spPr>
            <a:xfrm>
              <a:off x="5115213" y="296912"/>
              <a:ext cx="3467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蚂蚁标本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5F49962-F448-4483-9873-837034E32A9D}"/>
                </a:ext>
              </a:extLst>
            </p:cNvPr>
            <p:cNvSpPr txBox="1"/>
            <p:nvPr/>
          </p:nvSpPr>
          <p:spPr>
            <a:xfrm>
              <a:off x="6003634" y="1389639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22" y="1421518"/>
            <a:ext cx="3226063" cy="32260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00" y="1421518"/>
            <a:ext cx="3263900" cy="3263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98" y="1354602"/>
            <a:ext cx="3359893" cy="33598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244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0.6|0.6|0.5|0.6|0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7|0.8|0.8|0.6|0.7|0.7|0.6|0.7|0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|1|0.7|0.5|0.6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5|0.4|0.6|0.5|0.7|0.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|0.6|0.6|0.6|0.5|0.4|0.6|0.4|0.7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9|1.2|0.6|0.5|0.8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7|0.7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8|0.7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7|1.2|0.9|0.7|0.7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|0.8|0.6|0.6|0.8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719</Words>
  <Application>Microsoft Office PowerPoint</Application>
  <PresentationFormat>宽屏</PresentationFormat>
  <Paragraphs>139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-apple-system</vt:lpstr>
      <vt:lpstr>NimbusRomNo9L-Medi</vt:lpstr>
      <vt:lpstr>包图简圆体</vt:lpstr>
      <vt:lpstr>等线</vt:lpstr>
      <vt:lpstr>时尚中黑简体</vt:lpstr>
      <vt:lpstr>思源黑体 CN Medium</vt:lpstr>
      <vt:lpstr>思源黑体 CN Normal</vt:lpstr>
      <vt:lpstr>微软雅黑</vt:lpstr>
      <vt:lpstr>字魂36号-正文宋楷</vt:lpstr>
      <vt:lpstr>Arial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dc:description>http://www.ypppt.com/</dc:description>
  <cp:lastModifiedBy>微软</cp:lastModifiedBy>
  <cp:revision>230</cp:revision>
  <dcterms:created xsi:type="dcterms:W3CDTF">2019-09-18T02:31:44Z</dcterms:created>
  <dcterms:modified xsi:type="dcterms:W3CDTF">2020-11-12T10:22:45Z</dcterms:modified>
</cp:coreProperties>
</file>